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4"/>
  </p:sldMasterIdLst>
  <p:notesMasterIdLst>
    <p:notesMasterId r:id="rId41"/>
  </p:notesMasterIdLst>
  <p:handoutMasterIdLst>
    <p:handoutMasterId r:id="rId42"/>
  </p:handoutMasterIdLst>
  <p:sldIdLst>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73" autoAdjust="0"/>
    <p:restoredTop sz="88227" autoAdjust="0"/>
  </p:normalViewPr>
  <p:slideViewPr>
    <p:cSldViewPr snapToGrid="0" snapToObjects="1">
      <p:cViewPr varScale="1">
        <p:scale>
          <a:sx n="87" d="100"/>
          <a:sy n="87" d="100"/>
        </p:scale>
        <p:origin x="60"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5" d="100"/>
          <a:sy n="75" d="100"/>
        </p:scale>
        <p:origin x="1944" y="5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1885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tenant or MSP wants to use an existing or third-party authentication platform to </a:t>
            </a:r>
            <a:r>
              <a:rPr lang="en-US" dirty="0">
                <a:latin typeface="Huawei Sans" panose="020C0503030203020204" pitchFamily="34" charset="0"/>
              </a:rPr>
              <a:t>authenticate user identities and authorize users </a:t>
            </a:r>
            <a:r>
              <a:rPr dirty="0">
                <a:latin typeface="Huawei Sans" panose="020C0503030203020204" pitchFamily="34" charset="0"/>
              </a:rPr>
              <a:t>for network access authentication through the web page (authentication portal). For example, an MSP provides a unified access authentication page for tenants.</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43571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solidFill>
                  <a:schemeClr val="tx1"/>
                </a:solidFill>
                <a:latin typeface="Huawei Sans" panose="020C0503030203020204" pitchFamily="34" charset="0"/>
              </a:rPr>
              <a:t>To access the Internet, a user connects to the SSID of a Wi-Fi network and logs in to the portal pushed by a developer app. The developer app calls the authorization API of Huawei iMaster NCE-Campus to deliver the user's Wi-Fi access permission to the AP. The user then can access the Internet.</a:t>
            </a:r>
            <a:endParaRPr lang="en-US" altLang="zh-CN">
              <a:latin typeface="Huawei Sans" panose="020C0503030203020204" pitchFamily="34" charset="0"/>
            </a:endParaRPr>
          </a:p>
          <a:p>
            <a:r>
              <a:rPr>
                <a:latin typeface="Huawei Sans" panose="020C0503030203020204" pitchFamily="34" charset="0"/>
              </a:rPr>
              <a:t>NAC is short for network access control.</a:t>
            </a:r>
            <a:endParaRPr lang="en-US" altLang="zh-CN">
              <a:latin typeface="Huawei Sans" panose="020C0503030203020204" pitchFamily="34" charset="0"/>
            </a:endParaRPr>
          </a:p>
          <a:p>
            <a:r>
              <a:rPr sz="1100">
                <a:solidFill>
                  <a:schemeClr val="tx1"/>
                </a:solidFill>
                <a:latin typeface="Huawei Sans" panose="020C0503030203020204" pitchFamily="34" charset="0"/>
              </a:rPr>
              <a:t>Huawei Agile Cloud Authentication (HACA) is based on the mobile Internet protocol HTTP/2.</a:t>
            </a:r>
            <a:endParaRPr lang="zh-CN" altLang="en-US">
              <a:latin typeface="Huawei Sans" panose="020C0503030203020204" pitchFamily="34" charset="0"/>
            </a:endParaRPr>
          </a:p>
        </p:txBody>
      </p:sp>
    </p:spTree>
    <p:extLst>
      <p:ext uri="{BB962C8B-B14F-4D97-AF65-F5344CB8AC3E}">
        <p14:creationId xmlns:p14="http://schemas.microsoft.com/office/powerpoint/2010/main" val="3793436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more information about API-based authentication and authorization, visit </a:t>
            </a:r>
            <a:r>
              <a:rPr b="1">
                <a:latin typeface="Huawei Sans" panose="020C0503030203020204" pitchFamily="34" charset="0"/>
              </a:rPr>
              <a:t>https://devzone.huawei.com/cn/enterprise/campus/apiSolution.html</a:t>
            </a:r>
            <a:r>
              <a:rPr>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803830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details about RADIUS-based authentication, visit https://devzone.huawei.com/cn/enterprise/campus/radiusSolution.html.</a:t>
            </a:r>
            <a:endParaRPr lang="zh-CN" altLang="en-US">
              <a:latin typeface="Huawei Sans" panose="020C0503030203020204" pitchFamily="34" charset="0"/>
            </a:endParaRPr>
          </a:p>
        </p:txBody>
      </p:sp>
    </p:spTree>
    <p:extLst>
      <p:ext uri="{BB962C8B-B14F-4D97-AF65-F5344CB8AC3E}">
        <p14:creationId xmlns:p14="http://schemas.microsoft.com/office/powerpoint/2010/main" val="558714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195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Location-based service (LBS) uses various locating technologies to obtain the current locations of devices and pushes information and basic service for these devices through mobile Internet</a:t>
            </a:r>
            <a:r>
              <a:rPr dirty="0">
                <a:latin typeface="Huawei Sans" panose="020C0503030203020204" pitchFamily="34" charset="0"/>
              </a:rPr>
              <a:t>.</a:t>
            </a:r>
            <a:endParaRPr lang="en-US" altLang="zh-CN" dirty="0">
              <a:latin typeface="Huawei Sans" panose="020C0503030203020204" pitchFamily="34" charset="0"/>
              <a:sym typeface="Huawei Sans" panose="020C0503030203020204" pitchFamily="34" charset="0"/>
            </a:endParaRPr>
          </a:p>
          <a:p>
            <a:r>
              <a:rPr dirty="0" err="1">
                <a:latin typeface="Huawei Sans" panose="020C0503030203020204" pitchFamily="34" charset="0"/>
              </a:rPr>
              <a:t>iMaster</a:t>
            </a:r>
            <a:r>
              <a:rPr dirty="0">
                <a:latin typeface="Huawei Sans" panose="020C0503030203020204" pitchFamily="34" charset="0"/>
              </a:rPr>
              <a:t> NCE-Campus aggregates the </a:t>
            </a:r>
            <a:r>
              <a:rPr lang="en-US" dirty="0">
                <a:latin typeface="Huawei Sans" panose="020C0503030203020204" pitchFamily="34" charset="0"/>
              </a:rPr>
              <a:t>terminal </a:t>
            </a:r>
            <a:r>
              <a:rPr dirty="0">
                <a:latin typeface="Huawei Sans" panose="020C0503030203020204" pitchFamily="34" charset="0"/>
              </a:rPr>
              <a:t>location data collected by cloud APs and periodically sends the data to the third-party LBS </a:t>
            </a:r>
            <a:r>
              <a:rPr lang="en-US" dirty="0">
                <a:latin typeface="Huawei Sans" panose="020C0503030203020204" pitchFamily="34" charset="0"/>
              </a:rPr>
              <a:t>platform</a:t>
            </a:r>
            <a:r>
              <a:rPr dirty="0">
                <a:latin typeface="Huawei Sans" panose="020C0503030203020204" pitchFamily="34" charset="0"/>
              </a:rPr>
              <a:t>. After parsing and analyzing the location data with a series of algorithms, the LBS </a:t>
            </a:r>
            <a:r>
              <a:rPr lang="en-US" dirty="0">
                <a:latin typeface="Huawei Sans" panose="020C0503030203020204" pitchFamily="34" charset="0"/>
              </a:rPr>
              <a:t>platform </a:t>
            </a:r>
            <a:r>
              <a:rPr dirty="0">
                <a:latin typeface="Huawei Sans" panose="020C0503030203020204" pitchFamily="34" charset="0"/>
              </a:rPr>
              <a:t>provides VASs, such as </a:t>
            </a:r>
            <a:r>
              <a:rPr dirty="0" err="1">
                <a:latin typeface="Huawei Sans" panose="020C0503030203020204" pitchFamily="34" charset="0"/>
              </a:rPr>
              <a:t>heatmap</a:t>
            </a:r>
            <a:r>
              <a:rPr dirty="0">
                <a:latin typeface="Huawei Sans" panose="020C0503030203020204" pitchFamily="34" charset="0"/>
              </a:rPr>
              <a:t>, tracking, and customer flow analysis, for customers.</a:t>
            </a:r>
            <a:endParaRPr lang="en-US" altLang="zh-CN" dirty="0">
              <a:latin typeface="Huawei Sans" panose="020C0503030203020204" pitchFamily="34" charset="0"/>
              <a:sym typeface="Huawei Sans" panose="020C0503030203020204" pitchFamily="34" charset="0"/>
            </a:endParaRPr>
          </a:p>
          <a:p>
            <a:r>
              <a:rPr dirty="0">
                <a:latin typeface="Huawei Sans" panose="020C0503030203020204" pitchFamily="34" charset="0"/>
              </a:rPr>
              <a:t>Remarks: Partners need to meet related standards based on application scenarios, such as EU General Data Protection Regulation (GDPR).</a:t>
            </a:r>
            <a:endParaRPr lang="en-US" altLang="zh-CN" dirty="0">
              <a:latin typeface="Huawei Sans" panose="020C0503030203020204" pitchFamily="34" charset="0"/>
              <a:sym typeface="Huawei Sans" panose="020C0503030203020204" pitchFamily="34" charset="0"/>
            </a:endParaRPr>
          </a:p>
          <a:p>
            <a:endParaRPr lang="zh-CN" altLang="en-US" dirty="0">
              <a:latin typeface="Huawei Sans" panose="020C0503030203020204" pitchFamily="34" charset="0"/>
              <a:sym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819236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err="1">
                <a:latin typeface="Huawei Sans" panose="020C0503030203020204" pitchFamily="34" charset="0"/>
              </a:rPr>
              <a:t>iMaster</a:t>
            </a:r>
            <a:r>
              <a:rPr sz="1100" dirty="0">
                <a:latin typeface="Huawei Sans" panose="020C0503030203020204" pitchFamily="34" charset="0"/>
              </a:rPr>
              <a:t> NCE-Campus can directly report </a:t>
            </a:r>
            <a:r>
              <a:rPr lang="en-US" sz="1100" dirty="0">
                <a:latin typeface="Huawei Sans" panose="020C0503030203020204" pitchFamily="34" charset="0"/>
              </a:rPr>
              <a:t>terminal </a:t>
            </a:r>
            <a:r>
              <a:rPr sz="1100" dirty="0">
                <a:latin typeface="Huawei Sans" panose="020C0503030203020204" pitchFamily="34" charset="0"/>
              </a:rPr>
              <a:t>location data to </a:t>
            </a:r>
            <a:r>
              <a:rPr lang="en-US" sz="1100" dirty="0">
                <a:latin typeface="Huawei Sans" panose="020C0503030203020204" pitchFamily="34" charset="0"/>
              </a:rPr>
              <a:t>a </a:t>
            </a:r>
            <a:r>
              <a:rPr sz="1100" dirty="0">
                <a:latin typeface="Huawei Sans" panose="020C0503030203020204" pitchFamily="34" charset="0"/>
              </a:rPr>
              <a:t>third-party LBS platform. In this solution, </a:t>
            </a:r>
            <a:r>
              <a:rPr sz="1100" dirty="0" err="1">
                <a:latin typeface="Huawei Sans" panose="020C0503030203020204" pitchFamily="34" charset="0"/>
              </a:rPr>
              <a:t>iMaster</a:t>
            </a:r>
            <a:r>
              <a:rPr sz="1100" dirty="0">
                <a:latin typeface="Huawei Sans" panose="020C0503030203020204" pitchFamily="34" charset="0"/>
              </a:rPr>
              <a:t> NCE-Campus function as a relay agent.</a:t>
            </a:r>
            <a:endParaRPr lang="en-US" altLang="zh-CN" dirty="0">
              <a:latin typeface="Huawei Sans" panose="020C0503030203020204" pitchFamily="34" charset="0"/>
            </a:endParaRPr>
          </a:p>
          <a:p>
            <a:r>
              <a:rPr dirty="0">
                <a:latin typeface="Huawei Sans" panose="020C0503030203020204" pitchFamily="34" charset="0"/>
              </a:rPr>
              <a:t>For details about this process, see "</a:t>
            </a:r>
            <a:r>
              <a:rPr lang="en-US" dirty="0">
                <a:latin typeface="Huawei Sans" panose="020C0503030203020204" pitchFamily="34" charset="0"/>
              </a:rPr>
              <a:t>Wi-F</a:t>
            </a:r>
            <a:r>
              <a:rPr lang="en-US" baseline="0" dirty="0">
                <a:latin typeface="Huawei Sans" panose="020C0503030203020204" pitchFamily="34" charset="0"/>
              </a:rPr>
              <a:t>i Terminal </a:t>
            </a:r>
            <a:r>
              <a:rPr dirty="0">
                <a:latin typeface="Huawei Sans" panose="020C0503030203020204" pitchFamily="34" charset="0"/>
              </a:rPr>
              <a:t>Location Practice in Huawei </a:t>
            </a:r>
            <a:r>
              <a:rPr dirty="0" err="1">
                <a:latin typeface="Huawei Sans" panose="020C0503030203020204" pitchFamily="34" charset="0"/>
              </a:rPr>
              <a:t>CloudCampus</a:t>
            </a:r>
            <a:r>
              <a:rPr dirty="0">
                <a:latin typeface="Huawei Sans" panose="020C0503030203020204" pitchFamily="34" charset="0"/>
              </a:rPr>
              <a:t> Solution" in the </a:t>
            </a:r>
            <a:r>
              <a:rPr i="1" dirty="0">
                <a:latin typeface="Huawei Sans" panose="020C0503030203020204" pitchFamily="34" charset="0"/>
              </a:rPr>
              <a:t>HCIP-</a:t>
            </a:r>
            <a:r>
              <a:rPr i="1" dirty="0" err="1">
                <a:latin typeface="Huawei Sans" panose="020C0503030203020204" pitchFamily="34" charset="0"/>
              </a:rPr>
              <a:t>Datacom</a:t>
            </a:r>
            <a:r>
              <a:rPr i="1" dirty="0">
                <a:latin typeface="Huawei Sans" panose="020C0503030203020204" pitchFamily="34" charset="0"/>
              </a:rPr>
              <a:t>-NCE Northbound Openness Lab Guide</a:t>
            </a:r>
            <a:r>
              <a:rPr dirty="0">
                <a:latin typeface="Huawei Sans" panose="020C0503030203020204" pitchFamily="34" charset="0"/>
              </a:rPr>
              <a:t>.</a:t>
            </a:r>
          </a:p>
        </p:txBody>
      </p:sp>
    </p:spTree>
    <p:extLst>
      <p:ext uri="{BB962C8B-B14F-4D97-AF65-F5344CB8AC3E}">
        <p14:creationId xmlns:p14="http://schemas.microsoft.com/office/powerpoint/2010/main" val="4243828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validator value is in UUID format and is generated by </a:t>
            </a:r>
            <a:r>
              <a:rPr dirty="0" err="1">
                <a:latin typeface="Huawei Sans" panose="020C0503030203020204" pitchFamily="34" charset="0"/>
              </a:rPr>
              <a:t>iMaster</a:t>
            </a:r>
            <a:r>
              <a:rPr dirty="0">
                <a:latin typeface="Huawei Sans" panose="020C0503030203020204" pitchFamily="34" charset="0"/>
              </a:rPr>
              <a:t> NCE-Campus.</a:t>
            </a:r>
            <a:endParaRPr lang="en-US" altLang="zh-CN" dirty="0">
              <a:latin typeface="Huawei Sans" panose="020C0503030203020204" pitchFamily="34" charset="0"/>
            </a:endParaRPr>
          </a:p>
          <a:p>
            <a:r>
              <a:rPr dirty="0">
                <a:latin typeface="Huawei Sans" panose="020C0503030203020204" pitchFamily="34" charset="0"/>
              </a:rPr>
              <a:t>For more examples, visit https://developer.huaweicloud.com/techfield/network.html#CloudCampus.</a:t>
            </a:r>
          </a:p>
        </p:txBody>
      </p:sp>
    </p:spTree>
    <p:extLst>
      <p:ext uri="{BB962C8B-B14F-4D97-AF65-F5344CB8AC3E}">
        <p14:creationId xmlns:p14="http://schemas.microsoft.com/office/powerpoint/2010/main" val="3539190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more about the AP location reporting solution, see https://devzone.huawei.com/cn/enterprise/campus/lbsWiFiSolution.html#Wi-Fi Terminal Data Reporting Process.</a:t>
            </a:r>
          </a:p>
        </p:txBody>
      </p:sp>
    </p:spTree>
    <p:extLst>
      <p:ext uri="{BB962C8B-B14F-4D97-AF65-F5344CB8AC3E}">
        <p14:creationId xmlns:p14="http://schemas.microsoft.com/office/powerpoint/2010/main" val="642862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For more about the Bluetooth API solution, see https://devzone.huawei.com/cn/enterprise/campus/lbsBluetoothSolution.html.</a:t>
            </a:r>
          </a:p>
        </p:txBody>
      </p:sp>
    </p:spTree>
    <p:extLst>
      <p:ext uri="{BB962C8B-B14F-4D97-AF65-F5344CB8AC3E}">
        <p14:creationId xmlns:p14="http://schemas.microsoft.com/office/powerpoint/2010/main" val="2829995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26002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24866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49144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more about VAS APIs, visit https://devzone.huawei.com/cn/enterprise/campus/valueAddedApi.html.</a:t>
            </a:r>
            <a:endParaRPr lang="zh-CN" altLang="en-US">
              <a:latin typeface="Huawei Sans" panose="020C0503030203020204" pitchFamily="34" charset="0"/>
            </a:endParaRPr>
          </a:p>
        </p:txBody>
      </p:sp>
    </p:spTree>
    <p:extLst>
      <p:ext uri="{BB962C8B-B14F-4D97-AF65-F5344CB8AC3E}">
        <p14:creationId xmlns:p14="http://schemas.microsoft.com/office/powerpoint/2010/main" val="4011566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36534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a:latin typeface="Huawei Sans" panose="020C0503030203020204" pitchFamily="34" charset="0"/>
            </a:endParaRPr>
          </a:p>
        </p:txBody>
      </p:sp>
    </p:spTree>
    <p:extLst>
      <p:ext uri="{BB962C8B-B14F-4D97-AF65-F5344CB8AC3E}">
        <p14:creationId xmlns:p14="http://schemas.microsoft.com/office/powerpoint/2010/main" val="3636030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more basic network solutions, visit https://devzone.huawei.com/cn/enterprise/cloudcampus/quickStart.html#network.</a:t>
            </a:r>
            <a:endParaRPr lang="zh-CN" altLang="en-US">
              <a:latin typeface="Huawei Sans" panose="020C0503030203020204" pitchFamily="34" charset="0"/>
            </a:endParaRPr>
          </a:p>
        </p:txBody>
      </p:sp>
    </p:spTree>
    <p:extLst>
      <p:ext uri="{BB962C8B-B14F-4D97-AF65-F5344CB8AC3E}">
        <p14:creationId xmlns:p14="http://schemas.microsoft.com/office/powerpoint/2010/main" val="852544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85396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r>
              <a:rPr lang="en-US" altLang="zh-CN" dirty="0">
                <a:latin typeface="Huawei Sans" panose="020C0503030203020204" pitchFamily="34" charset="0"/>
              </a:rPr>
              <a:t/>
            </a:r>
            <a:br>
              <a:rPr lang="en-US" altLang="zh-CN" dirty="0">
                <a:latin typeface="Huawei Sans" panose="020C0503030203020204" pitchFamily="34" charset="0"/>
              </a:rPr>
            </a:br>
            <a:endParaRPr lang="zh-CN" altLang="en-US" dirty="0">
              <a:latin typeface="Huawei Sans" panose="020C0503030203020204" pitchFamily="34" charset="0"/>
            </a:endParaRPr>
          </a:p>
        </p:txBody>
      </p:sp>
    </p:spTree>
    <p:extLst>
      <p:ext uri="{BB962C8B-B14F-4D97-AF65-F5344CB8AC3E}">
        <p14:creationId xmlns:p14="http://schemas.microsoft.com/office/powerpoint/2010/main" val="4246463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For more about the smart IoT solution, visit https://devzone.huawei.com/cn/enterprise/cloudcampus/quickStart.html#iot.</a:t>
            </a:r>
            <a:endParaRPr lang="zh-CN" altLang="en-US">
              <a:latin typeface="Huawei Sans" panose="020C0503030203020204" pitchFamily="34" charset="0"/>
            </a:endParaRPr>
          </a:p>
        </p:txBody>
      </p:sp>
    </p:spTree>
    <p:extLst>
      <p:ext uri="{BB962C8B-B14F-4D97-AF65-F5344CB8AC3E}">
        <p14:creationId xmlns:p14="http://schemas.microsoft.com/office/powerpoint/2010/main" val="4249420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94563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46327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32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76734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105422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smtClean="0">
                <a:latin typeface="Huawei Sans" panose="020C0503030203020204" pitchFamily="34" charset="0"/>
              </a:rPr>
              <a:t>ABCD</a:t>
            </a:r>
            <a:endParaRPr lang="zh-CN" altLang="en-US">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20448378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77094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98770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79757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69776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36601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solidFill>
                  <a:schemeClr val="tx1"/>
                </a:solidFill>
                <a:latin typeface="Huawei Sans" panose="020C0503030203020204" pitchFamily="34" charset="0"/>
              </a:rPr>
              <a:t>iMaster NCE-Campus is Huawei's next-generation autonomous driving network management and control system for campus networks. It is a network automation and intelligent platform integrating manager, controller, analyzer, and AI functions. As such, this platform drives enterprise cloudification and digital transformation, and creates a shortcut to more automated network management and intelligent network O&amp;M.</a:t>
            </a:r>
          </a:p>
          <a:p>
            <a:endParaRPr lang="zh-CN" altLang="en-US">
              <a:latin typeface="Huawei Sans" panose="020C0503030203020204" pitchFamily="34" charset="0"/>
            </a:endParaRPr>
          </a:p>
        </p:txBody>
      </p:sp>
    </p:spTree>
    <p:extLst>
      <p:ext uri="{BB962C8B-B14F-4D97-AF65-F5344CB8AC3E}">
        <p14:creationId xmlns:p14="http://schemas.microsoft.com/office/powerpoint/2010/main" val="1364342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Application layer: It focuses on mainstream scenarios and provides industry-wide applications. At this layer, network service data is shared, meeting value-added data and operation requirements.</a:t>
            </a:r>
            <a:endParaRPr lang="en-US" altLang="zh-CN">
              <a:latin typeface="Huawei Sans" panose="020C0503030203020204" pitchFamily="34" charset="0"/>
            </a:endParaRPr>
          </a:p>
          <a:p>
            <a:r>
              <a:rPr>
                <a:latin typeface="Huawei Sans" panose="020C0503030203020204" pitchFamily="34" charset="0"/>
              </a:rPr>
              <a:t>Platform layer: It provides four types of APIs and supports industry-standard network interconnection protocols.</a:t>
            </a:r>
            <a:endParaRPr lang="en-US" altLang="zh-CN">
              <a:latin typeface="Huawei Sans" panose="020C0503030203020204" pitchFamily="34" charset="0"/>
            </a:endParaRPr>
          </a:p>
          <a:p>
            <a:r>
              <a:rPr>
                <a:latin typeface="Huawei Sans" panose="020C0503030203020204" pitchFamily="34" charset="0"/>
              </a:rPr>
              <a:t>Network layer: It provides various open interfaces, such as NETCONF, YANG, and Telemetry, improving device manageability. APs are compatible with third-party IoT cards to implement IoT.</a:t>
            </a:r>
            <a:endParaRPr lang="en-US" altLang="zh-CN">
              <a:latin typeface="Huawei Sans" panose="020C0503030203020204" pitchFamily="34" charset="0"/>
            </a:endParaRPr>
          </a:p>
          <a:p>
            <a:r>
              <a:rPr>
                <a:latin typeface="Huawei Sans" panose="020C0503030203020204" pitchFamily="34" charset="0"/>
              </a:rPr>
              <a:t>Terminal layer: It supports access of IoT terminals (such as ZigBee, RFID, and BLE), and access of wired and wireless terminals (such as mobile phones, IP phones, tablets, and cameras).</a:t>
            </a:r>
            <a:endParaRPr lang="zh-CN" altLang="en-US">
              <a:latin typeface="Huawei Sans" panose="020C0503030203020204" pitchFamily="34" charset="0"/>
            </a:endParaRPr>
          </a:p>
        </p:txBody>
      </p:sp>
    </p:spTree>
    <p:extLst>
      <p:ext uri="{BB962C8B-B14F-4D97-AF65-F5344CB8AC3E}">
        <p14:creationId xmlns:p14="http://schemas.microsoft.com/office/powerpoint/2010/main" val="888798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77576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21277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3-修订">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封面">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3">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3-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dirty="0"/>
              <a:t>Directory </a:t>
            </a:r>
          </a:p>
          <a:p>
            <a:pPr marL="653788" lvl="1" indent="-457017">
              <a:buSzPct val="100000"/>
              <a:buFont typeface="+mj-lt"/>
              <a:buAutoNum type="arabicPeriod"/>
            </a:pPr>
            <a:endParaRPr lang="en-US" altLang="zh-CN" dirty="0"/>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pPr marL="457200" indent="-457200">
              <a:buSzPct val="100000"/>
              <a:buFont typeface="+mj-lt"/>
              <a:buAutoNum type="arabicPeriod"/>
            </a:pPr>
            <a:r>
              <a:rPr lang="en-US" altLang="zh-CN" dirty="0"/>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3#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3#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3#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11.png"/><Relationship Id="rId4" Type="http://schemas.openxmlformats.org/officeDocument/2006/relationships/image" Target="../media/image35.png"/><Relationship Id="rId9"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4.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3.xml"/><Relationship Id="rId7" Type="http://schemas.openxmlformats.org/officeDocument/2006/relationships/image" Target="../media/image35.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40.png"/><Relationship Id="rId5" Type="http://schemas.openxmlformats.org/officeDocument/2006/relationships/image" Target="../media/image41.e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4.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11.png"/><Relationship Id="rId4" Type="http://schemas.openxmlformats.org/officeDocument/2006/relationships/image" Target="../media/image42.png"/><Relationship Id="rId9"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6.xml"/><Relationship Id="rId7" Type="http://schemas.openxmlformats.org/officeDocument/2006/relationships/image" Target="../media/image35.png"/><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40.png"/><Relationship Id="rId5" Type="http://schemas.openxmlformats.org/officeDocument/2006/relationships/image" Target="../media/image41.e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4.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4.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4.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16.png"/><Relationship Id="rId4" Type="http://schemas.openxmlformats.org/officeDocument/2006/relationships/image" Target="../media/image44.png"/><Relationship Id="rId9"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34.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46.png"/><Relationship Id="rId10" Type="http://schemas.openxmlformats.org/officeDocument/2006/relationships/image" Target="../media/image55.png"/><Relationship Id="rId4" Type="http://schemas.openxmlformats.org/officeDocument/2006/relationships/image" Target="../media/image50.png"/><Relationship Id="rId9" Type="http://schemas.openxmlformats.org/officeDocument/2006/relationships/image" Target="../media/image54.png"/><Relationship Id="rId1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4.png"/><Relationship Id="rId7"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0.png"/><Relationship Id="rId9"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8.emf"/><Relationship Id="rId7"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69.png"/><Relationship Id="rId5" Type="http://schemas.openxmlformats.org/officeDocument/2006/relationships/image" Target="../media/image37.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jpe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74.png"/><Relationship Id="rId11" Type="http://schemas.openxmlformats.org/officeDocument/2006/relationships/image" Target="../media/image78.png"/><Relationship Id="rId5" Type="http://schemas.openxmlformats.org/officeDocument/2006/relationships/image" Target="../media/image73.gif"/><Relationship Id="rId10" Type="http://schemas.openxmlformats.org/officeDocument/2006/relationships/image" Target="../media/image77.png"/><Relationship Id="rId4" Type="http://schemas.openxmlformats.org/officeDocument/2006/relationships/image" Target="../media/image72.png"/><Relationship Id="rId9" Type="http://schemas.openxmlformats.org/officeDocument/2006/relationships/image" Target="../media/image51.png"/></Relationships>
</file>

<file path=ppt/slides/_rels/slide3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png"/><Relationship Id="rId7"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23.jpeg"/><Relationship Id="rId5" Type="http://schemas.openxmlformats.org/officeDocument/2006/relationships/image" Target="../media/image81.png"/><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7.xml"/><Relationship Id="rId16" Type="http://schemas.openxmlformats.org/officeDocument/2006/relationships/image" Target="../media/image24.jpe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jpeg"/><Relationship Id="rId10" Type="http://schemas.openxmlformats.org/officeDocument/2006/relationships/image" Target="../media/image18.jpe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emf"/><Relationship Id="rId3" Type="http://schemas.openxmlformats.org/officeDocument/2006/relationships/image" Target="../media/image11.png"/><Relationship Id="rId7" Type="http://schemas.openxmlformats.org/officeDocument/2006/relationships/image" Target="../media/image24.jpeg"/><Relationship Id="rId12" Type="http://schemas.openxmlformats.org/officeDocument/2006/relationships/image" Target="../media/image29.emf"/><Relationship Id="rId2" Type="http://schemas.openxmlformats.org/officeDocument/2006/relationships/notesSlide" Target="../notesSlides/notesSlide8.xml"/><Relationship Id="rId16" Type="http://schemas.openxmlformats.org/officeDocument/2006/relationships/image" Target="../media/image33.emf"/><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28.emf"/><Relationship Id="rId5" Type="http://schemas.openxmlformats.org/officeDocument/2006/relationships/image" Target="../media/image13.png"/><Relationship Id="rId15" Type="http://schemas.openxmlformats.org/officeDocument/2006/relationships/image" Target="../media/image32.emf"/><Relationship Id="rId10"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26.png"/><Relationship Id="rId14" Type="http://schemas.openxmlformats.org/officeDocument/2006/relationships/image" Target="../media/image3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7">
            <a:extLst>
              <a:ext uri="{FF2B5EF4-FFF2-40B4-BE49-F238E27FC236}">
                <a16:creationId xmlns:a16="http://schemas.microsoft.com/office/drawing/2014/main" xmlns="" id="{44F86C3E-C49E-485B-8EB0-960F41282238}"/>
              </a:ext>
            </a:extLst>
          </p:cNvPr>
          <p:cNvSpPr>
            <a:spLocks noGrp="1"/>
          </p:cNvSpPr>
          <p:nvPr>
            <p:ph type="body" sz="quarter" idx="17"/>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Author/ID</a:t>
            </a:r>
            <a:endParaRPr lang="en-US" altLang="zh-CN" dirty="0">
              <a:sym typeface="Huawei Sans" panose="020C0503030203020204" pitchFamily="34" charset="0"/>
            </a:endParaRPr>
          </a:p>
        </p:txBody>
      </p:sp>
      <p:sp>
        <p:nvSpPr>
          <p:cNvPr id="55" name="文本占位符 7">
            <a:extLst>
              <a:ext uri="{FF2B5EF4-FFF2-40B4-BE49-F238E27FC236}">
                <a16:creationId xmlns:a16="http://schemas.microsoft.com/office/drawing/2014/main" xmlns="" id="{DB3D228B-4BFD-4782-B68D-12F66EA8C589}"/>
              </a:ext>
            </a:extLst>
          </p:cNvPr>
          <p:cNvSpPr>
            <a:spLocks noGrp="1"/>
          </p:cNvSpPr>
          <p:nvPr>
            <p:ph type="body" sz="quarter" idx="18"/>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2015.01.25</a:t>
            </a:r>
            <a:endParaRPr lang="zh-CN" altLang="en-US" dirty="0">
              <a:sym typeface="Huawei Sans" panose="020C0503030203020204" pitchFamily="34" charset="0"/>
            </a:endParaRPr>
          </a:p>
        </p:txBody>
      </p:sp>
      <p:sp>
        <p:nvSpPr>
          <p:cNvPr id="56" name="文本占位符 7">
            <a:extLst>
              <a:ext uri="{FF2B5EF4-FFF2-40B4-BE49-F238E27FC236}">
                <a16:creationId xmlns:a16="http://schemas.microsoft.com/office/drawing/2014/main" xmlns="" id="{FECCD724-6B1F-4104-8A9B-6B6764A3F859}"/>
              </a:ext>
            </a:extLst>
          </p:cNvPr>
          <p:cNvSpPr>
            <a:spLocks noGrp="1"/>
          </p:cNvSpPr>
          <p:nvPr>
            <p:ph type="body" sz="quarter" idx="19"/>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Reviewer/ID</a:t>
            </a:r>
            <a:endParaRPr lang="en-US" altLang="zh-CN" dirty="0">
              <a:sym typeface="Huawei Sans" panose="020C0503030203020204" pitchFamily="34" charset="0"/>
            </a:endParaRPr>
          </a:p>
        </p:txBody>
      </p:sp>
      <p:sp>
        <p:nvSpPr>
          <p:cNvPr id="57" name="文本占位符 7">
            <a:extLst>
              <a:ext uri="{FF2B5EF4-FFF2-40B4-BE49-F238E27FC236}">
                <a16:creationId xmlns:a16="http://schemas.microsoft.com/office/drawing/2014/main" xmlns="" id="{57E1C633-41F6-4A25-9DB3-D6799CE610DD}"/>
              </a:ext>
            </a:extLst>
          </p:cNvPr>
          <p:cNvSpPr>
            <a:spLocks noGrp="1"/>
          </p:cNvSpPr>
          <p:nvPr>
            <p:ph type="body" sz="quarter" idx="20"/>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Type</a:t>
            </a:r>
            <a:endParaRPr lang="zh-CN" altLang="en-US" dirty="0">
              <a:sym typeface="Huawei Sans" panose="020C0503030203020204" pitchFamily="34" charset="0"/>
            </a:endParaRPr>
          </a:p>
        </p:txBody>
      </p:sp>
      <p:sp>
        <p:nvSpPr>
          <p:cNvPr id="50" name="文本占位符 7"/>
          <p:cNvSpPr>
            <a:spLocks noGrp="1"/>
          </p:cNvSpPr>
          <p:nvPr>
            <p:ph type="body" sz="quarter" idx="13"/>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a:sym typeface="Huawei Sans" panose="020C0503030203020204" pitchFamily="34" charset="0"/>
              </a:rPr>
              <a:t>Chen Can (employee ID: cwx934766)</a:t>
            </a:r>
            <a:endParaRPr lang="en-US" altLang="zh-CN" dirty="0">
              <a:sym typeface="Huawei Sans" panose="020C0503030203020204" pitchFamily="34" charset="0"/>
            </a:endParaRPr>
          </a:p>
        </p:txBody>
      </p:sp>
      <p:sp>
        <p:nvSpPr>
          <p:cNvPr id="51" name="文本占位符 7"/>
          <p:cNvSpPr>
            <a:spLocks noGrp="1"/>
          </p:cNvSpPr>
          <p:nvPr>
            <p:ph type="body" sz="quarter" idx="14"/>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r>
              <a:rPr lang="en-US" altLang="zh-CN">
                <a:sym typeface="Huawei Sans" panose="020C0503030203020204" pitchFamily="34" charset="0"/>
              </a:rPr>
              <a:t>2020.07.09</a:t>
            </a:r>
            <a:endParaRPr lang="zh-CN" altLang="en-US" dirty="0">
              <a:sym typeface="Huawei Sans" panose="020C0503030203020204" pitchFamily="34" charset="0"/>
            </a:endParaRPr>
          </a:p>
        </p:txBody>
      </p:sp>
      <p:sp>
        <p:nvSpPr>
          <p:cNvPr id="52" name="文本占位符 7"/>
          <p:cNvSpPr>
            <a:spLocks noGrp="1"/>
          </p:cNvSpPr>
          <p:nvPr>
            <p:ph type="body" sz="quarter" idx="15"/>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Reviewer/ID</a:t>
            </a:r>
            <a:endParaRPr lang="en-US" altLang="zh-CN" dirty="0">
              <a:sym typeface="Huawei Sans" panose="020C0503030203020204" pitchFamily="34" charset="0"/>
            </a:endParaRPr>
          </a:p>
        </p:txBody>
      </p:sp>
      <p:sp>
        <p:nvSpPr>
          <p:cNvPr id="53" name="文本占位符 7"/>
          <p:cNvSpPr>
            <a:spLocks noGrp="1"/>
          </p:cNvSpPr>
          <p:nvPr>
            <p:ph type="body" sz="quarter" idx="16"/>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Type</a:t>
            </a:r>
            <a:endParaRPr lang="zh-CN" altLang="en-US" dirty="0">
              <a:sym typeface="Huawei Sans" panose="020C0503030203020204" pitchFamily="34" charset="0"/>
            </a:endParaRPr>
          </a:p>
        </p:txBody>
      </p:sp>
      <p:sp>
        <p:nvSpPr>
          <p:cNvPr id="70" name="文本占位符 7">
            <a:extLst>
              <a:ext uri="{FF2B5EF4-FFF2-40B4-BE49-F238E27FC236}">
                <a16:creationId xmlns:a16="http://schemas.microsoft.com/office/drawing/2014/main" xmlns="" id="{44F86C3E-C49E-485B-8EB0-960F41282238}"/>
              </a:ext>
            </a:extLst>
          </p:cNvPr>
          <p:cNvSpPr>
            <a:spLocks noGrp="1"/>
          </p:cNvSpPr>
          <p:nvPr>
            <p:ph type="body" sz="quarter" idx="21"/>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Author/ID</a:t>
            </a:r>
            <a:endParaRPr lang="en-US" altLang="zh-CN" dirty="0">
              <a:sym typeface="Huawei Sans" panose="020C0503030203020204" pitchFamily="34" charset="0"/>
            </a:endParaRPr>
          </a:p>
        </p:txBody>
      </p:sp>
      <p:sp>
        <p:nvSpPr>
          <p:cNvPr id="71" name="文本占位符 7">
            <a:extLst>
              <a:ext uri="{FF2B5EF4-FFF2-40B4-BE49-F238E27FC236}">
                <a16:creationId xmlns:a16="http://schemas.microsoft.com/office/drawing/2014/main" xmlns="" id="{DB3D228B-4BFD-4782-B68D-12F66EA8C589}"/>
              </a:ext>
            </a:extLst>
          </p:cNvPr>
          <p:cNvSpPr>
            <a:spLocks noGrp="1"/>
          </p:cNvSpPr>
          <p:nvPr>
            <p:ph type="body" sz="quarter" idx="22"/>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2015.01.25</a:t>
            </a:r>
            <a:endParaRPr lang="zh-CN" altLang="en-US" dirty="0">
              <a:sym typeface="Huawei Sans" panose="020C0503030203020204" pitchFamily="34" charset="0"/>
            </a:endParaRPr>
          </a:p>
        </p:txBody>
      </p:sp>
      <p:sp>
        <p:nvSpPr>
          <p:cNvPr id="72" name="文本占位符 7">
            <a:extLst>
              <a:ext uri="{FF2B5EF4-FFF2-40B4-BE49-F238E27FC236}">
                <a16:creationId xmlns:a16="http://schemas.microsoft.com/office/drawing/2014/main" xmlns="" id="{FECCD724-6B1F-4104-8A9B-6B6764A3F859}"/>
              </a:ext>
            </a:extLst>
          </p:cNvPr>
          <p:cNvSpPr>
            <a:spLocks noGrp="1"/>
          </p:cNvSpPr>
          <p:nvPr>
            <p:ph type="body" sz="quarter" idx="23"/>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Reviewer/ID</a:t>
            </a:r>
            <a:endParaRPr lang="en-US" altLang="zh-CN" dirty="0">
              <a:sym typeface="Huawei Sans" panose="020C0503030203020204" pitchFamily="34" charset="0"/>
            </a:endParaRPr>
          </a:p>
        </p:txBody>
      </p:sp>
      <p:sp>
        <p:nvSpPr>
          <p:cNvPr id="73" name="文本占位符 7">
            <a:extLst>
              <a:ext uri="{FF2B5EF4-FFF2-40B4-BE49-F238E27FC236}">
                <a16:creationId xmlns:a16="http://schemas.microsoft.com/office/drawing/2014/main" xmlns="" id="{57E1C633-41F6-4A25-9DB3-D6799CE610DD}"/>
              </a:ext>
            </a:extLst>
          </p:cNvPr>
          <p:cNvSpPr>
            <a:spLocks noGrp="1"/>
          </p:cNvSpPr>
          <p:nvPr>
            <p:ph type="body" sz="quarter" idx="24"/>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Type</a:t>
            </a:r>
            <a:endParaRPr lang="zh-CN" altLang="en-US" dirty="0">
              <a:sym typeface="Huawei Sans" panose="020C0503030203020204" pitchFamily="34" charset="0"/>
            </a:endParaRPr>
          </a:p>
        </p:txBody>
      </p:sp>
      <p:sp>
        <p:nvSpPr>
          <p:cNvPr id="80" name="文本占位符 7">
            <a:extLst>
              <a:ext uri="{FF2B5EF4-FFF2-40B4-BE49-F238E27FC236}">
                <a16:creationId xmlns:a16="http://schemas.microsoft.com/office/drawing/2014/main" xmlns="" id="{44F86C3E-C49E-485B-8EB0-960F41282238}"/>
              </a:ext>
            </a:extLst>
          </p:cNvPr>
          <p:cNvSpPr>
            <a:spLocks noGrp="1"/>
          </p:cNvSpPr>
          <p:nvPr>
            <p:ph type="body" sz="quarter" idx="25"/>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Author/ID</a:t>
            </a:r>
            <a:endParaRPr lang="en-US" altLang="zh-CN" dirty="0">
              <a:sym typeface="Huawei Sans" panose="020C0503030203020204" pitchFamily="34" charset="0"/>
            </a:endParaRPr>
          </a:p>
        </p:txBody>
      </p:sp>
      <p:sp>
        <p:nvSpPr>
          <p:cNvPr id="81" name="文本占位符 7">
            <a:extLst>
              <a:ext uri="{FF2B5EF4-FFF2-40B4-BE49-F238E27FC236}">
                <a16:creationId xmlns:a16="http://schemas.microsoft.com/office/drawing/2014/main" xmlns="" id="{DB3D228B-4BFD-4782-B68D-12F66EA8C589}"/>
              </a:ext>
            </a:extLst>
          </p:cNvPr>
          <p:cNvSpPr>
            <a:spLocks noGrp="1"/>
          </p:cNvSpPr>
          <p:nvPr>
            <p:ph type="body" sz="quarter" idx="26"/>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2015.01.25</a:t>
            </a:r>
            <a:endParaRPr lang="zh-CN" altLang="en-US" dirty="0">
              <a:sym typeface="Huawei Sans" panose="020C0503030203020204" pitchFamily="34" charset="0"/>
            </a:endParaRPr>
          </a:p>
        </p:txBody>
      </p:sp>
      <p:sp>
        <p:nvSpPr>
          <p:cNvPr id="82" name="文本占位符 7">
            <a:extLst>
              <a:ext uri="{FF2B5EF4-FFF2-40B4-BE49-F238E27FC236}">
                <a16:creationId xmlns:a16="http://schemas.microsoft.com/office/drawing/2014/main" xmlns="" id="{FECCD724-6B1F-4104-8A9B-6B6764A3F859}"/>
              </a:ext>
            </a:extLst>
          </p:cNvPr>
          <p:cNvSpPr>
            <a:spLocks noGrp="1"/>
          </p:cNvSpPr>
          <p:nvPr>
            <p:ph type="body" sz="quarter" idx="27"/>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Reviewer/ID</a:t>
            </a:r>
            <a:endParaRPr lang="en-US" altLang="zh-CN" dirty="0">
              <a:sym typeface="Huawei Sans" panose="020C0503030203020204" pitchFamily="34" charset="0"/>
            </a:endParaRPr>
          </a:p>
        </p:txBody>
      </p:sp>
      <p:sp>
        <p:nvSpPr>
          <p:cNvPr id="83" name="文本占位符 7">
            <a:extLst>
              <a:ext uri="{FF2B5EF4-FFF2-40B4-BE49-F238E27FC236}">
                <a16:creationId xmlns:a16="http://schemas.microsoft.com/office/drawing/2014/main" xmlns="" id="{57E1C633-41F6-4A25-9DB3-D6799CE610DD}"/>
              </a:ext>
            </a:extLst>
          </p:cNvPr>
          <p:cNvSpPr>
            <a:spLocks noGrp="1"/>
          </p:cNvSpPr>
          <p:nvPr>
            <p:ph type="body" sz="quarter" idx="28"/>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Type</a:t>
            </a:r>
            <a:endParaRPr lang="zh-CN" altLang="en-US" dirty="0">
              <a:sym typeface="Huawei Sans" panose="020C0503030203020204" pitchFamily="34" charset="0"/>
            </a:endParaRPr>
          </a:p>
        </p:txBody>
      </p:sp>
      <p:sp>
        <p:nvSpPr>
          <p:cNvPr id="84" name="文本占位符 7">
            <a:extLst>
              <a:ext uri="{FF2B5EF4-FFF2-40B4-BE49-F238E27FC236}">
                <a16:creationId xmlns:a16="http://schemas.microsoft.com/office/drawing/2014/main" xmlns="" id="{44F86C3E-C49E-485B-8EB0-960F41282238}"/>
              </a:ext>
            </a:extLst>
          </p:cNvPr>
          <p:cNvSpPr>
            <a:spLocks noGrp="1"/>
          </p:cNvSpPr>
          <p:nvPr>
            <p:ph type="body" sz="quarter" idx="29"/>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Author/ID</a:t>
            </a:r>
            <a:endParaRPr lang="en-US" altLang="zh-CN" dirty="0">
              <a:sym typeface="Huawei Sans" panose="020C0503030203020204" pitchFamily="34" charset="0"/>
            </a:endParaRPr>
          </a:p>
        </p:txBody>
      </p:sp>
      <p:sp>
        <p:nvSpPr>
          <p:cNvPr id="85" name="文本占位符 7">
            <a:extLst>
              <a:ext uri="{FF2B5EF4-FFF2-40B4-BE49-F238E27FC236}">
                <a16:creationId xmlns:a16="http://schemas.microsoft.com/office/drawing/2014/main" xmlns="" id="{DB3D228B-4BFD-4782-B68D-12F66EA8C589}"/>
              </a:ext>
            </a:extLst>
          </p:cNvPr>
          <p:cNvSpPr>
            <a:spLocks noGrp="1"/>
          </p:cNvSpPr>
          <p:nvPr>
            <p:ph type="body" sz="quarter" idx="30"/>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2015.01.25</a:t>
            </a:r>
            <a:endParaRPr lang="zh-CN" altLang="en-US" dirty="0">
              <a:sym typeface="Huawei Sans" panose="020C0503030203020204" pitchFamily="34" charset="0"/>
            </a:endParaRPr>
          </a:p>
        </p:txBody>
      </p:sp>
      <p:sp>
        <p:nvSpPr>
          <p:cNvPr id="86" name="文本占位符 7">
            <a:extLst>
              <a:ext uri="{FF2B5EF4-FFF2-40B4-BE49-F238E27FC236}">
                <a16:creationId xmlns:a16="http://schemas.microsoft.com/office/drawing/2014/main" xmlns="" id="{FECCD724-6B1F-4104-8A9B-6B6764A3F859}"/>
              </a:ext>
            </a:extLst>
          </p:cNvPr>
          <p:cNvSpPr>
            <a:spLocks noGrp="1"/>
          </p:cNvSpPr>
          <p:nvPr>
            <p:ph type="body" sz="quarter" idx="31"/>
          </p:nvPr>
        </p:nvSpPr>
        <p:spPr/>
        <p:txBody>
          <a:bodyP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Reviewer/ID</a:t>
            </a:r>
            <a:endParaRPr lang="en-US" altLang="zh-CN" dirty="0">
              <a:sym typeface="Huawei Sans" panose="020C0503030203020204" pitchFamily="34" charset="0"/>
            </a:endParaRPr>
          </a:p>
        </p:txBody>
      </p:sp>
      <p:sp>
        <p:nvSpPr>
          <p:cNvPr id="87" name="文本占位符 7">
            <a:extLst>
              <a:ext uri="{FF2B5EF4-FFF2-40B4-BE49-F238E27FC236}">
                <a16:creationId xmlns:a16="http://schemas.microsoft.com/office/drawing/2014/main" xmlns="" id="{57E1C633-41F6-4A25-9DB3-D6799CE610DD}"/>
              </a:ext>
            </a:extLst>
          </p:cNvPr>
          <p:cNvSpPr>
            <a:spLocks noGrp="1"/>
          </p:cNvSpPr>
          <p:nvPr>
            <p:ph type="body" sz="quarter" idx="32"/>
          </p:nvPr>
        </p:nvSpPr>
        <p:spPr/>
        <p:txBody>
          <a:bodyP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a:sym typeface="Huawei Sans" panose="020C0503030203020204" pitchFamily="34" charset="0"/>
              </a:rPr>
              <a:t>Type</a:t>
            </a:r>
            <a:endParaRPr lang="zh-CN" altLang="en-US" dirty="0">
              <a:sym typeface="Huawei Sans" panose="020C0503030203020204" pitchFamily="34" charset="0"/>
            </a:endParaRPr>
          </a:p>
        </p:txBody>
      </p:sp>
      <p:sp>
        <p:nvSpPr>
          <p:cNvPr id="2" name="文本占位符 1"/>
          <p:cNvSpPr>
            <a:spLocks noGrp="1"/>
          </p:cNvSpPr>
          <p:nvPr>
            <p:ph type="body" sz="quarter" idx="33"/>
          </p:nvPr>
        </p:nvSpPr>
        <p:spPr/>
        <p:txBody>
          <a:bodyPr/>
          <a:lstStyle/>
          <a:p>
            <a:endParaRPr lang="zh-CN" altLang="en-US">
              <a:sym typeface="Huawei Sans" panose="020C0503030203020204" pitchFamily="34" charset="0"/>
            </a:endParaRPr>
          </a:p>
        </p:txBody>
      </p:sp>
      <p:sp>
        <p:nvSpPr>
          <p:cNvPr id="3" name="文本占位符 2"/>
          <p:cNvSpPr>
            <a:spLocks noGrp="1"/>
          </p:cNvSpPr>
          <p:nvPr>
            <p:ph type="body" sz="quarter" idx="34"/>
          </p:nvPr>
        </p:nvSpPr>
        <p:spPr/>
        <p:txBody>
          <a:bodyPr/>
          <a:lstStyle/>
          <a:p>
            <a:endParaRPr lang="zh-CN" altLang="en-US">
              <a:sym typeface="Huawei Sans" panose="020C0503030203020204" pitchFamily="34" charset="0"/>
            </a:endParaRPr>
          </a:p>
        </p:txBody>
      </p:sp>
      <p:sp>
        <p:nvSpPr>
          <p:cNvPr id="4" name="文本占位符 3"/>
          <p:cNvSpPr>
            <a:spLocks noGrp="1"/>
          </p:cNvSpPr>
          <p:nvPr>
            <p:ph type="body" sz="quarter" idx="3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36"/>
          </p:nvPr>
        </p:nvSpPr>
        <p:spPr/>
        <p:txBody>
          <a:bodyPr/>
          <a:lstStyle/>
          <a:p>
            <a:endParaRPr lang="zh-CN" altLang="en-US">
              <a:sym typeface="Huawei Sans" panose="020C0503030203020204" pitchFamily="34" charset="0"/>
            </a:endParaRPr>
          </a:p>
        </p:txBody>
      </p:sp>
      <p:sp>
        <p:nvSpPr>
          <p:cNvPr id="6" name="文本占位符 5"/>
          <p:cNvSpPr>
            <a:spLocks noGrp="1"/>
          </p:cNvSpPr>
          <p:nvPr>
            <p:ph type="body" sz="quarter" idx="3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3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3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2205004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E6AEAEA-C7F6-4D9D-AB56-0CF5F599CAFB}"/>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Introduction to Authentication and Authorization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a16="http://schemas.microsoft.com/office/drawing/2014/main" xmlns="" id="{AA2380CA-93D5-4DA8-A745-7B8207774684}"/>
              </a:ext>
            </a:extLst>
          </p:cNvPr>
          <p:cNvSpPr txBox="1"/>
          <p:nvPr/>
        </p:nvSpPr>
        <p:spPr>
          <a:xfrm>
            <a:off x="6368041" y="2359982"/>
            <a:ext cx="5377871" cy="1323439"/>
          </a:xfrm>
          <a:prstGeom prst="rect">
            <a:avLst/>
          </a:prstGeom>
          <a:solidFill>
            <a:srgbClr val="F4FBFE"/>
          </a:solidFill>
          <a:ln>
            <a:solidFill>
              <a:srgbClr val="99DFF9"/>
            </a:solidFill>
          </a:ln>
        </p:spPr>
        <p:txBody>
          <a:bodyPr wrap="square" rtlCol="0">
            <a:spAutoFit/>
          </a:bodyPr>
          <a:lstStyle/>
          <a:p>
            <a:pPr marL="171450" indent="-171450">
              <a:lnSpc>
                <a:spcPts val="2400"/>
              </a:lnSpc>
              <a:buFont typeface="Arial" panose="020B0604020202020204" pitchFamily="34" charset="0"/>
              <a:buChar char="•"/>
            </a:pP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provides two integration solutions for authentication and authorization using the third-party authentication and authorization platform. Tenants can select a solution based on the site requirements.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8" name="表格 37"/>
          <p:cNvGraphicFramePr>
            <a:graphicFrameLocks noGrp="1"/>
          </p:cNvGraphicFramePr>
          <p:nvPr>
            <p:extLst>
              <p:ext uri="{D42A27DB-BD31-4B8C-83A1-F6EECF244321}">
                <p14:modId xmlns:p14="http://schemas.microsoft.com/office/powerpoint/2010/main" val="2016635461"/>
              </p:ext>
            </p:extLst>
          </p:nvPr>
        </p:nvGraphicFramePr>
        <p:xfrm>
          <a:off x="6368041" y="3778561"/>
          <a:ext cx="5377872" cy="2619672"/>
        </p:xfrm>
        <a:graphic>
          <a:graphicData uri="http://schemas.openxmlformats.org/drawingml/2006/table">
            <a:tbl>
              <a:tblPr/>
              <a:tblGrid>
                <a:gridCol w="1503188">
                  <a:extLst>
                    <a:ext uri="{9D8B030D-6E8A-4147-A177-3AD203B41FA5}">
                      <a16:colId xmlns:a16="http://schemas.microsoft.com/office/drawing/2014/main" xmlns="" val="20000"/>
                    </a:ext>
                  </a:extLst>
                </a:gridCol>
                <a:gridCol w="3874684">
                  <a:extLst>
                    <a:ext uri="{9D8B030D-6E8A-4147-A177-3AD203B41FA5}">
                      <a16:colId xmlns:a16="http://schemas.microsoft.com/office/drawing/2014/main" xmlns="" val="20001"/>
                    </a:ext>
                  </a:extLst>
                </a:gridCol>
              </a:tblGrid>
              <a:tr h="548471">
                <a:tc>
                  <a:txBody>
                    <a:bodyPr/>
                    <a:lstStyle/>
                    <a:p>
                      <a:pPr 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1084801">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 RADIUS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functions as a RADIUS client to interact with the third-party authentication and authorization platform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for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authentication</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and authorization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Accounting</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is recommended in this solution.</a:t>
                      </a:r>
                      <a:endParaRPr lang="en-US" altLang="zh-CN" sz="10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883677">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 API</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users are authenticated, the third-party authentication and authorization</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platform invokes the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authorization</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API to instruct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to</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authorize the users. Accounting is not</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recommended in this solution.</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pSp>
        <p:nvGrpSpPr>
          <p:cNvPr id="8" name="组合 7"/>
          <p:cNvGrpSpPr/>
          <p:nvPr/>
        </p:nvGrpSpPr>
        <p:grpSpPr>
          <a:xfrm>
            <a:off x="527667" y="2192535"/>
            <a:ext cx="5684092" cy="4250805"/>
            <a:chOff x="190187" y="1449325"/>
            <a:chExt cx="7175083" cy="5041194"/>
          </a:xfrm>
        </p:grpSpPr>
        <p:sp>
          <p:nvSpPr>
            <p:cNvPr id="9" name="Freeform 159">
              <a:extLst>
                <a:ext uri="{FF2B5EF4-FFF2-40B4-BE49-F238E27FC236}">
                  <a16:creationId xmlns:a16="http://schemas.microsoft.com/office/drawing/2014/main" xmlns="" id="{0BA610E4-2C68-4349-840F-29F43D2A463D}"/>
                </a:ext>
              </a:extLst>
            </p:cNvPr>
            <p:cNvSpPr/>
            <p:nvPr/>
          </p:nvSpPr>
          <p:spPr>
            <a:xfrm flipH="1">
              <a:off x="589954" y="1573086"/>
              <a:ext cx="2857163" cy="1405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a:extLst>
                <a:ext uri="{FF2B5EF4-FFF2-40B4-BE49-F238E27FC236}">
                  <a16:creationId xmlns:a16="http://schemas.microsoft.com/office/drawing/2014/main" xmlns=""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58360" y="2184680"/>
              <a:ext cx="680393" cy="542399"/>
            </a:xfrm>
            <a:prstGeom prst="rect">
              <a:avLst/>
            </a:prstGeom>
          </p:spPr>
        </p:pic>
        <p:pic>
          <p:nvPicPr>
            <p:cNvPr id="11" name="图片 10">
              <a:extLst>
                <a:ext uri="{FF2B5EF4-FFF2-40B4-BE49-F238E27FC236}">
                  <a16:creationId xmlns:a16="http://schemas.microsoft.com/office/drawing/2014/main" xmlns=""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151" y="4970711"/>
              <a:ext cx="495187" cy="406053"/>
            </a:xfrm>
            <a:prstGeom prst="rect">
              <a:avLst/>
            </a:prstGeom>
          </p:spPr>
        </p:pic>
        <p:sp>
          <p:nvSpPr>
            <p:cNvPr id="12" name="文本框 11">
              <a:extLst>
                <a:ext uri="{FF2B5EF4-FFF2-40B4-BE49-F238E27FC236}">
                  <a16:creationId xmlns:a16="http://schemas.microsoft.com/office/drawing/2014/main" xmlns="" id="{29282D48-F113-44FD-AE82-13313460824A}"/>
                </a:ext>
              </a:extLst>
            </p:cNvPr>
            <p:cNvSpPr txBox="1"/>
            <p:nvPr/>
          </p:nvSpPr>
          <p:spPr>
            <a:xfrm>
              <a:off x="1359602" y="1777829"/>
              <a:ext cx="1273103" cy="346754"/>
            </a:xfrm>
            <a:prstGeom prst="rect">
              <a:avLst/>
            </a:prstGeom>
            <a:noFill/>
          </p:spPr>
          <p:txBody>
            <a:bodyPr wrap="square" rtlCol="0">
              <a:spAutoFit/>
            </a:bodyPr>
            <a:lstStyle/>
            <a:p>
              <a:r>
                <a:rPr lang="en-US" sz="13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3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xmlns="" id="{272A6C28-738F-4245-9B4D-B724426B4C10}"/>
                </a:ext>
              </a:extLst>
            </p:cNvPr>
            <p:cNvSpPr txBox="1"/>
            <p:nvPr/>
          </p:nvSpPr>
          <p:spPr>
            <a:xfrm>
              <a:off x="5603665" y="2727079"/>
              <a:ext cx="1761605" cy="1204514"/>
            </a:xfrm>
            <a:prstGeom prst="rect">
              <a:avLst/>
            </a:prstGeom>
            <a:noFill/>
          </p:spPr>
          <p:txBody>
            <a:bodyPr wrap="square" rtlCol="0">
              <a:spAutoFit/>
            </a:bodyPr>
            <a:lstStyle/>
            <a:p>
              <a:pPr 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and authorization platform</a:t>
              </a:r>
            </a:p>
          </p:txBody>
        </p:sp>
        <p:pic>
          <p:nvPicPr>
            <p:cNvPr id="14" name="图片 76" descr="接入交换机.png">
              <a:extLst>
                <a:ext uri="{FF2B5EF4-FFF2-40B4-BE49-F238E27FC236}">
                  <a16:creationId xmlns:a16="http://schemas.microsoft.com/office/drawing/2014/main" xmlns="" id="{058C08F2-84A9-4B17-8118-125D27F51272}"/>
                </a:ext>
              </a:extLst>
            </p:cNvPr>
            <p:cNvPicPr>
              <a:picLocks/>
            </p:cNvPicPr>
            <p:nvPr/>
          </p:nvPicPr>
          <p:blipFill>
            <a:blip r:embed="rId5" cstate="print"/>
            <a:stretch>
              <a:fillRect/>
            </a:stretch>
          </p:blipFill>
          <p:spPr>
            <a:xfrm>
              <a:off x="1709505" y="4077387"/>
              <a:ext cx="495187" cy="406053"/>
            </a:xfrm>
            <a:prstGeom prst="rect">
              <a:avLst/>
            </a:prstGeom>
          </p:spPr>
        </p:pic>
        <p:cxnSp>
          <p:nvCxnSpPr>
            <p:cNvPr id="15" name="直接连接符 14">
              <a:extLst>
                <a:ext uri="{FF2B5EF4-FFF2-40B4-BE49-F238E27FC236}">
                  <a16:creationId xmlns:a16="http://schemas.microsoft.com/office/drawing/2014/main" xmlns="" id="{382CCB86-B349-43FF-BC40-824BF57A3639}"/>
                </a:ext>
              </a:extLst>
            </p:cNvPr>
            <p:cNvCxnSpPr>
              <a:stCxn id="14" idx="2"/>
              <a:endCxn id="11" idx="0"/>
            </p:cNvCxnSpPr>
            <p:nvPr/>
          </p:nvCxnSpPr>
          <p:spPr>
            <a:xfrm flipH="1">
              <a:off x="731745" y="4483440"/>
              <a:ext cx="1225354" cy="487271"/>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33716" y="4970710"/>
              <a:ext cx="495187" cy="406053"/>
            </a:xfrm>
            <a:prstGeom prst="rect">
              <a:avLst/>
            </a:prstGeom>
          </p:spPr>
        </p:pic>
        <p:cxnSp>
          <p:nvCxnSpPr>
            <p:cNvPr id="17" name="直接连接符 16">
              <a:extLst>
                <a:ext uri="{FF2B5EF4-FFF2-40B4-BE49-F238E27FC236}">
                  <a16:creationId xmlns:a16="http://schemas.microsoft.com/office/drawing/2014/main" xmlns="" id="{7A445271-B7E9-4734-821A-9C1214916573}"/>
                </a:ext>
              </a:extLst>
            </p:cNvPr>
            <p:cNvCxnSpPr>
              <a:cxnSpLocks/>
              <a:stCxn id="14" idx="2"/>
              <a:endCxn id="16" idx="0"/>
            </p:cNvCxnSpPr>
            <p:nvPr/>
          </p:nvCxnSpPr>
          <p:spPr>
            <a:xfrm>
              <a:off x="1957099" y="4483440"/>
              <a:ext cx="1124211" cy="48727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xmlns="" id="{A106802D-E113-4775-BB03-4ECE0FC0F203}"/>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712499" y="3303824"/>
              <a:ext cx="495187" cy="406053"/>
            </a:xfrm>
            <a:prstGeom prst="rect">
              <a:avLst/>
            </a:prstGeom>
          </p:spPr>
        </p:pic>
        <p:cxnSp>
          <p:nvCxnSpPr>
            <p:cNvPr id="19" name="直接连接符 18">
              <a:extLst>
                <a:ext uri="{FF2B5EF4-FFF2-40B4-BE49-F238E27FC236}">
                  <a16:creationId xmlns:a16="http://schemas.microsoft.com/office/drawing/2014/main" xmlns="" id="{657D2C54-031C-4A2F-BBA0-5E9C25F8AC3F}"/>
                </a:ext>
              </a:extLst>
            </p:cNvPr>
            <p:cNvCxnSpPr>
              <a:cxnSpLocks/>
              <a:stCxn id="18" idx="2"/>
              <a:endCxn id="14" idx="0"/>
            </p:cNvCxnSpPr>
            <p:nvPr/>
          </p:nvCxnSpPr>
          <p:spPr>
            <a:xfrm flipH="1">
              <a:off x="1957099" y="3709877"/>
              <a:ext cx="2994" cy="3675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00EC21D3-088E-47EE-80DA-EF09482D44C9}"/>
                </a:ext>
              </a:extLst>
            </p:cNvPr>
            <p:cNvCxnSpPr>
              <a:cxnSpLocks/>
              <a:endCxn id="18" idx="0"/>
            </p:cNvCxnSpPr>
            <p:nvPr/>
          </p:nvCxnSpPr>
          <p:spPr>
            <a:xfrm>
              <a:off x="1957098" y="3006776"/>
              <a:ext cx="2995" cy="297048"/>
            </a:xfrm>
            <a:prstGeom prst="line">
              <a:avLst/>
            </a:prstGeom>
          </p:spPr>
          <p:style>
            <a:lnRef idx="1">
              <a:schemeClr val="accent1"/>
            </a:lnRef>
            <a:fillRef idx="0">
              <a:schemeClr val="accent1"/>
            </a:fillRef>
            <a:effectRef idx="0">
              <a:schemeClr val="accent1"/>
            </a:effectRef>
            <a:fontRef idx="minor">
              <a:schemeClr val="tx1"/>
            </a:fontRef>
          </p:style>
        </p:cxnSp>
        <p:sp>
          <p:nvSpPr>
            <p:cNvPr id="21" name="任意多边形: 形状 33">
              <a:extLst>
                <a:ext uri="{FF2B5EF4-FFF2-40B4-BE49-F238E27FC236}">
                  <a16:creationId xmlns:a16="http://schemas.microsoft.com/office/drawing/2014/main" xmlns="" id="{4202E2F6-FC8A-421A-8B3A-56DAC1222C87}"/>
                </a:ext>
              </a:extLst>
            </p:cNvPr>
            <p:cNvSpPr/>
            <p:nvPr/>
          </p:nvSpPr>
          <p:spPr>
            <a:xfrm>
              <a:off x="2684256" y="5381597"/>
              <a:ext cx="461850" cy="528637"/>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形状 34">
              <a:extLst>
                <a:ext uri="{FF2B5EF4-FFF2-40B4-BE49-F238E27FC236}">
                  <a16:creationId xmlns:a16="http://schemas.microsoft.com/office/drawing/2014/main" xmlns="" id="{0DAEB878-DDFD-4621-9C73-FB4C1F9394A5}"/>
                </a:ext>
              </a:extLst>
            </p:cNvPr>
            <p:cNvSpPr/>
            <p:nvPr/>
          </p:nvSpPr>
          <p:spPr>
            <a:xfrm>
              <a:off x="2045047" y="2866976"/>
              <a:ext cx="712066" cy="1892478"/>
            </a:xfrm>
            <a:custGeom>
              <a:avLst/>
              <a:gdLst>
                <a:gd name="connsiteX0" fmla="*/ 45950 w 446000"/>
                <a:gd name="connsiteY0" fmla="*/ 0 h 2076450"/>
                <a:gd name="connsiteX1" fmla="*/ 36425 w 446000"/>
                <a:gd name="connsiteY1" fmla="*/ 1495425 h 2076450"/>
                <a:gd name="connsiteX2" fmla="*/ 446000 w 446000"/>
                <a:gd name="connsiteY2" fmla="*/ 2076450 h 2076450"/>
                <a:gd name="connsiteX0" fmla="*/ 28405 w 460205"/>
                <a:gd name="connsiteY0" fmla="*/ 0 h 2000250"/>
                <a:gd name="connsiteX1" fmla="*/ 50630 w 460205"/>
                <a:gd name="connsiteY1" fmla="*/ 1419225 h 2000250"/>
                <a:gd name="connsiteX2" fmla="*/ 460205 w 460205"/>
                <a:gd name="connsiteY2" fmla="*/ 2000250 h 2000250"/>
                <a:gd name="connsiteX0" fmla="*/ 28405 w 460205"/>
                <a:gd name="connsiteY0" fmla="*/ 0 h 2000250"/>
                <a:gd name="connsiteX1" fmla="*/ 50630 w 460205"/>
                <a:gd name="connsiteY1" fmla="*/ 1419225 h 2000250"/>
                <a:gd name="connsiteX2" fmla="*/ 460205 w 460205"/>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Lst>
              <a:ahLst/>
              <a:cxnLst>
                <a:cxn ang="0">
                  <a:pos x="connsiteX0" y="connsiteY0"/>
                </a:cxn>
                <a:cxn ang="0">
                  <a:pos x="connsiteX1" y="connsiteY1"/>
                </a:cxn>
                <a:cxn ang="0">
                  <a:pos x="connsiteX2" y="connsiteY2"/>
                </a:cxn>
              </a:cxnLst>
              <a:rect l="l" t="t" r="r" b="b"/>
              <a:pathLst>
                <a:path w="446936" h="2000250">
                  <a:moveTo>
                    <a:pt x="15136" y="0"/>
                  </a:moveTo>
                  <a:cubicBezTo>
                    <a:pt x="-22964" y="574675"/>
                    <a:pt x="15136" y="1073150"/>
                    <a:pt x="81811" y="1419225"/>
                  </a:cubicBezTo>
                  <a:cubicBezTo>
                    <a:pt x="186586" y="1765300"/>
                    <a:pt x="275486" y="1882775"/>
                    <a:pt x="446936" y="2000250"/>
                  </a:cubicBezTo>
                </a:path>
              </a:pathLst>
            </a:custGeom>
            <a:noFill/>
            <a:ln w="12700">
              <a:solidFill>
                <a:srgbClr val="00B0F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35">
              <a:extLst>
                <a:ext uri="{FF2B5EF4-FFF2-40B4-BE49-F238E27FC236}">
                  <a16:creationId xmlns:a16="http://schemas.microsoft.com/office/drawing/2014/main" xmlns="" id="{CEFD060C-3C85-4895-802C-256E1DD74BE1}"/>
                </a:ext>
              </a:extLst>
            </p:cNvPr>
            <p:cNvSpPr/>
            <p:nvPr/>
          </p:nvSpPr>
          <p:spPr>
            <a:xfrm>
              <a:off x="2833716" y="1742667"/>
              <a:ext cx="3053706" cy="447678"/>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形状 38">
              <a:extLst>
                <a:ext uri="{FF2B5EF4-FFF2-40B4-BE49-F238E27FC236}">
                  <a16:creationId xmlns:a16="http://schemas.microsoft.com/office/drawing/2014/main" xmlns="" id="{874C4E77-89F2-4DA2-A35F-0550E23A9BB0}"/>
                </a:ext>
              </a:extLst>
            </p:cNvPr>
            <p:cNvSpPr/>
            <p:nvPr/>
          </p:nvSpPr>
          <p:spPr>
            <a:xfrm>
              <a:off x="2186793" y="2740182"/>
              <a:ext cx="3729821" cy="165530"/>
            </a:xfrm>
            <a:custGeom>
              <a:avLst/>
              <a:gdLst>
                <a:gd name="connsiteX0" fmla="*/ 0 w 1917700"/>
                <a:gd name="connsiteY0" fmla="*/ 0 h 190709"/>
                <a:gd name="connsiteX1" fmla="*/ 927100 w 1917700"/>
                <a:gd name="connsiteY1" fmla="*/ 190500 h 190709"/>
                <a:gd name="connsiteX2" fmla="*/ 1917700 w 1917700"/>
                <a:gd name="connsiteY2" fmla="*/ 38100 h 190709"/>
              </a:gdLst>
              <a:ahLst/>
              <a:cxnLst>
                <a:cxn ang="0">
                  <a:pos x="connsiteX0" y="connsiteY0"/>
                </a:cxn>
                <a:cxn ang="0">
                  <a:pos x="connsiteX1" y="connsiteY1"/>
                </a:cxn>
                <a:cxn ang="0">
                  <a:pos x="connsiteX2" y="connsiteY2"/>
                </a:cxn>
              </a:cxnLst>
              <a:rect l="l" t="t" r="r" b="b"/>
              <a:pathLst>
                <a:path w="1917700" h="190709">
                  <a:moveTo>
                    <a:pt x="0" y="0"/>
                  </a:moveTo>
                  <a:cubicBezTo>
                    <a:pt x="303741" y="92075"/>
                    <a:pt x="607483" y="184150"/>
                    <a:pt x="927100" y="190500"/>
                  </a:cubicBezTo>
                  <a:cubicBezTo>
                    <a:pt x="1246717" y="196850"/>
                    <a:pt x="1754717" y="57150"/>
                    <a:pt x="1917700" y="38100"/>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9B269206-A764-4E8F-B2F7-5A8CFB498BA0}"/>
                </a:ext>
              </a:extLst>
            </p:cNvPr>
            <p:cNvSpPr txBox="1"/>
            <p:nvPr/>
          </p:nvSpPr>
          <p:spPr>
            <a:xfrm>
              <a:off x="3447117" y="1449325"/>
              <a:ext cx="2887066" cy="328504"/>
            </a:xfrm>
            <a:prstGeom prst="rect">
              <a:avLst/>
            </a:prstGeom>
            <a:noFill/>
          </p:spPr>
          <p:txBody>
            <a:bodyPr wrap="square" rtlCol="0">
              <a:spAutoFit/>
            </a:bodyPr>
            <a:lstStyle/>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Solution 1: Authorization API</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04D25DB3-C1A0-457B-BBDD-8412FF857832}"/>
                </a:ext>
              </a:extLst>
            </p:cNvPr>
            <p:cNvSpPr txBox="1"/>
            <p:nvPr/>
          </p:nvSpPr>
          <p:spPr>
            <a:xfrm>
              <a:off x="2955639" y="2921610"/>
              <a:ext cx="3097417" cy="328504"/>
            </a:xfrm>
            <a:prstGeom prst="rect">
              <a:avLst/>
            </a:prstGeom>
            <a:noFill/>
          </p:spPr>
          <p:txBody>
            <a:bodyPr wrap="square" rtlCol="0">
              <a:spAutoFit/>
            </a:bodyPr>
            <a:lstStyle/>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Solution 2: Portal + RADIUS</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786257" y="3330255"/>
              <a:ext cx="123823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786257" y="4145193"/>
              <a:ext cx="123823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a:extLst>
                <a:ext uri="{FF2B5EF4-FFF2-40B4-BE49-F238E27FC236}">
                  <a16:creationId xmlns:a16="http://schemas.microsoft.com/office/drawing/2014/main" xmlns="" id="{7A445271-B7E9-4734-821A-9C1214916573}"/>
                </a:ext>
              </a:extLst>
            </p:cNvPr>
            <p:cNvCxnSpPr>
              <a:cxnSpLocks/>
              <a:endCxn id="34" idx="0"/>
            </p:cNvCxnSpPr>
            <p:nvPr/>
          </p:nvCxnSpPr>
          <p:spPr>
            <a:xfrm>
              <a:off x="1970701" y="4465289"/>
              <a:ext cx="0" cy="510255"/>
            </a:xfrm>
            <a:prstGeom prst="line">
              <a:avLst/>
            </a:prstGeom>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23107" y="4975544"/>
              <a:ext cx="495187" cy="406053"/>
            </a:xfrm>
            <a:prstGeom prst="rect">
              <a:avLst/>
            </a:prstGeom>
          </p:spPr>
        </p:pic>
        <p:sp>
          <p:nvSpPr>
            <p:cNvPr id="35" name="文本框 34"/>
            <p:cNvSpPr txBox="1"/>
            <p:nvPr/>
          </p:nvSpPr>
          <p:spPr>
            <a:xfrm>
              <a:off x="190187" y="5398290"/>
              <a:ext cx="127701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1494197" y="5408793"/>
              <a:ext cx="127701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形状 33">
              <a:extLst>
                <a:ext uri="{FF2B5EF4-FFF2-40B4-BE49-F238E27FC236}">
                  <a16:creationId xmlns:a16="http://schemas.microsoft.com/office/drawing/2014/main" xmlns="" id="{4202E2F6-FC8A-421A-8B3A-56DAC1222C87}"/>
                </a:ext>
              </a:extLst>
            </p:cNvPr>
            <p:cNvSpPr/>
            <p:nvPr/>
          </p:nvSpPr>
          <p:spPr>
            <a:xfrm>
              <a:off x="1830862" y="5365825"/>
              <a:ext cx="1315410" cy="490061"/>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SAN网络-蓝.png"/>
            <p:cNvPicPr>
              <a:picLocks noChangeAspect="1"/>
            </p:cNvPicPr>
            <p:nvPr/>
          </p:nvPicPr>
          <p:blipFill>
            <a:blip r:embed="rId7" cstate="print"/>
            <a:stretch>
              <a:fillRect/>
            </a:stretch>
          </p:blipFill>
          <p:spPr>
            <a:xfrm>
              <a:off x="2438075" y="5876892"/>
              <a:ext cx="267540" cy="438311"/>
            </a:xfrm>
            <a:prstGeom prst="rect">
              <a:avLst/>
            </a:prstGeom>
          </p:spPr>
        </p:pic>
        <p:pic>
          <p:nvPicPr>
            <p:cNvPr id="42" name="图片 41" descr="SAN网络-蓝.png"/>
            <p:cNvPicPr>
              <a:picLocks noChangeAspect="1"/>
            </p:cNvPicPr>
            <p:nvPr/>
          </p:nvPicPr>
          <p:blipFill>
            <a:blip r:embed="rId7" cstate="print"/>
            <a:stretch>
              <a:fillRect/>
            </a:stretch>
          </p:blipFill>
          <p:spPr>
            <a:xfrm>
              <a:off x="1670397" y="5876892"/>
              <a:ext cx="267540" cy="438311"/>
            </a:xfrm>
            <a:prstGeom prst="rect">
              <a:avLst/>
            </a:prstGeom>
          </p:spPr>
        </p:pic>
        <p:sp>
          <p:nvSpPr>
            <p:cNvPr id="43" name="文本框 42"/>
            <p:cNvSpPr txBox="1"/>
            <p:nvPr/>
          </p:nvSpPr>
          <p:spPr>
            <a:xfrm>
              <a:off x="2641489" y="6162015"/>
              <a:ext cx="3856248"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5" name="图片 54" descr="wifi信号蓝.png">
            <a:extLst>
              <a:ext uri="{FF2B5EF4-FFF2-40B4-BE49-F238E27FC236}">
                <a16:creationId xmlns:a16="http://schemas.microsoft.com/office/drawing/2014/main" xmlns="" id="{736C51A8-A709-46BC-A873-FDE80F5A3831}"/>
              </a:ext>
            </a:extLst>
          </p:cNvPr>
          <p:cNvPicPr>
            <a:picLocks noChangeAspect="1"/>
          </p:cNvPicPr>
          <p:nvPr/>
        </p:nvPicPr>
        <p:blipFill>
          <a:blip r:embed="rId8" cstate="print"/>
          <a:stretch>
            <a:fillRect/>
          </a:stretch>
        </p:blipFill>
        <p:spPr>
          <a:xfrm>
            <a:off x="2563977" y="5944441"/>
            <a:ext cx="292214" cy="244685"/>
          </a:xfrm>
          <a:prstGeom prst="rect">
            <a:avLst/>
          </a:prstGeom>
        </p:spPr>
      </p:pic>
      <p:sp>
        <p:nvSpPr>
          <p:cNvPr id="44" name="文本框 43">
            <a:extLst>
              <a:ext uri="{FF2B5EF4-FFF2-40B4-BE49-F238E27FC236}">
                <a16:creationId xmlns:a16="http://schemas.microsoft.com/office/drawing/2014/main" xmlns="" id="{0F782F59-1326-4219-994A-1CB6CF1CF16A}"/>
              </a:ext>
            </a:extLst>
          </p:cNvPr>
          <p:cNvSpPr txBox="1"/>
          <p:nvPr/>
        </p:nvSpPr>
        <p:spPr>
          <a:xfrm>
            <a:off x="462921" y="1229022"/>
            <a:ext cx="11282992" cy="832407"/>
          </a:xfrm>
          <a:prstGeom prst="rect">
            <a:avLst/>
          </a:prstGeom>
        </p:spPr>
        <p:txBody>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180975" indent="-180975"/>
            <a:r>
              <a:rPr lang="en-US" sz="1600"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 A third-party authentication and authorization platform interworks with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NCE-Campus to perform network access authentication and accounting for terminals that access Huawei intent-driven campus networks.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2403583" y="5522359"/>
            <a:ext cx="1011653"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a:extLst>
              <a:ext uri="{FF2B5EF4-FFF2-40B4-BE49-F238E27FC236}">
                <a16:creationId xmlns:a16="http://schemas.microsoft.com/office/drawing/2014/main" xmlns=""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37610" y="2760874"/>
            <a:ext cx="820949" cy="466673"/>
          </a:xfrm>
          <a:prstGeom prst="rect">
            <a:avLst/>
          </a:prstGeom>
        </p:spPr>
      </p:pic>
    </p:spTree>
    <p:extLst>
      <p:ext uri="{BB962C8B-B14F-4D97-AF65-F5344CB8AC3E}">
        <p14:creationId xmlns:p14="http://schemas.microsoft.com/office/powerpoint/2010/main" val="1317371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0255AE0-B8FC-40E4-8868-C229E5423DA4}"/>
              </a:ext>
            </a:extLst>
          </p:cNvPr>
          <p:cNvSpPr>
            <a:spLocks noGrp="1"/>
          </p:cNvSpPr>
          <p:nvPr>
            <p:ph type="title"/>
          </p:nvPr>
        </p:nvSpPr>
        <p:spPr/>
        <p:txBody>
          <a:bodyPr/>
          <a:lstStyle/>
          <a:p>
            <a:r>
              <a:rPr lang="en-US" altLang="zh-CN">
                <a:latin typeface="Huawei Sans" panose="020C0503030203020204" pitchFamily="34" charset="0"/>
                <a:ea typeface="方正兰亭黑简体" panose="02000000000000000000" pitchFamily="2" charset="-122"/>
                <a:sym typeface="Huawei Sans" panose="020C0503030203020204" pitchFamily="34" charset="0"/>
              </a:rPr>
              <a:t>Interconnection </a:t>
            </a:r>
            <a:r>
              <a:rPr lang="en-US">
                <a:latin typeface="Huawei Sans" panose="020C0503030203020204" pitchFamily="34" charset="0"/>
                <a:ea typeface="方正兰亭黑简体" panose="02000000000000000000" pitchFamily="2" charset="-122"/>
                <a:sym typeface="Huawei Sans" panose="020C0503030203020204" pitchFamily="34" charset="0"/>
              </a:rPr>
              <a:t>Using the Authorization API</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213">
            <a:extLst>
              <a:ext uri="{FF2B5EF4-FFF2-40B4-BE49-F238E27FC236}">
                <a16:creationId xmlns:a16="http://schemas.microsoft.com/office/drawing/2014/main" xmlns="" id="{19DD1455-1280-4F05-A24D-5C2DA7EC593D}"/>
              </a:ext>
            </a:extLst>
          </p:cNvPr>
          <p:cNvSpPr txBox="1"/>
          <p:nvPr/>
        </p:nvSpPr>
        <p:spPr>
          <a:xfrm>
            <a:off x="2755304" y="1419661"/>
            <a:ext cx="981359" cy="276999"/>
          </a:xfrm>
          <a:prstGeom prst="rect">
            <a:avLst/>
          </a:prstGeom>
          <a:noFill/>
        </p:spPr>
        <p:txBody>
          <a:bodyPr wrap="none" rtlCol="0">
            <a:spAutoFit/>
          </a:bodyPr>
          <a:lstStyle>
            <a:defPPr>
              <a:defRPr lang="en-US"/>
            </a:defPPr>
            <a:lvl1pPr>
              <a:defRPr sz="1500">
                <a:solidFill>
                  <a:srgbClr val="0070C0"/>
                </a:solidFill>
              </a:defRPr>
            </a:lvl1p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NAC device</a:t>
            </a:r>
          </a:p>
        </p:txBody>
      </p:sp>
      <p:cxnSp>
        <p:nvCxnSpPr>
          <p:cNvPr id="153" name="直接连接符 152">
            <a:extLst>
              <a:ext uri="{FF2B5EF4-FFF2-40B4-BE49-F238E27FC236}">
                <a16:creationId xmlns:a16="http://schemas.microsoft.com/office/drawing/2014/main" xmlns="" id="{D56670B5-86FA-4720-942F-EC772E307FEA}"/>
              </a:ext>
            </a:extLst>
          </p:cNvPr>
          <p:cNvCxnSpPr>
            <a:stCxn id="80" idx="2"/>
          </p:cNvCxnSpPr>
          <p:nvPr/>
        </p:nvCxnSpPr>
        <p:spPr bwMode="auto">
          <a:xfrm>
            <a:off x="3987399" y="1780558"/>
            <a:ext cx="6291" cy="4646179"/>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44" name="直接连接符 143">
            <a:extLst>
              <a:ext uri="{FF2B5EF4-FFF2-40B4-BE49-F238E27FC236}">
                <a16:creationId xmlns:a16="http://schemas.microsoft.com/office/drawing/2014/main" xmlns="" id="{0DF195BE-2427-49F4-98FE-0CE478847512}"/>
              </a:ext>
            </a:extLst>
          </p:cNvPr>
          <p:cNvCxnSpPr/>
          <p:nvPr/>
        </p:nvCxnSpPr>
        <p:spPr bwMode="auto">
          <a:xfrm flipH="1">
            <a:off x="989174" y="1795470"/>
            <a:ext cx="35906" cy="4589137"/>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5" name="TextBox 243">
            <a:extLst>
              <a:ext uri="{FF2B5EF4-FFF2-40B4-BE49-F238E27FC236}">
                <a16:creationId xmlns:a16="http://schemas.microsoft.com/office/drawing/2014/main" xmlns="" id="{88AB2A3C-D939-48C7-B6A3-D4E09B4E5CAA}"/>
              </a:ext>
            </a:extLst>
          </p:cNvPr>
          <p:cNvSpPr txBox="1"/>
          <p:nvPr/>
        </p:nvSpPr>
        <p:spPr>
          <a:xfrm>
            <a:off x="969893" y="3748861"/>
            <a:ext cx="4754206" cy="276999"/>
          </a:xfrm>
          <a:prstGeom prst="rect">
            <a:avLst/>
          </a:prstGeom>
          <a:noFill/>
        </p:spPr>
        <p:txBody>
          <a:bodyPr wrap="square"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end user enters the user name and password to log in.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箭头连接符 85">
            <a:extLst>
              <a:ext uri="{FF2B5EF4-FFF2-40B4-BE49-F238E27FC236}">
                <a16:creationId xmlns:a16="http://schemas.microsoft.com/office/drawing/2014/main" xmlns="" id="{C004ADD3-0E5C-49C9-86C0-767AC2D49A37}"/>
              </a:ext>
            </a:extLst>
          </p:cNvPr>
          <p:cNvCxnSpPr/>
          <p:nvPr/>
        </p:nvCxnSpPr>
        <p:spPr bwMode="auto">
          <a:xfrm>
            <a:off x="1037052" y="3991018"/>
            <a:ext cx="1038488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42" name="TextBox 246">
            <a:extLst>
              <a:ext uri="{FF2B5EF4-FFF2-40B4-BE49-F238E27FC236}">
                <a16:creationId xmlns:a16="http://schemas.microsoft.com/office/drawing/2014/main" xmlns="" id="{ECC03AAD-0E8E-442C-8DF7-86240D77B283}"/>
              </a:ext>
            </a:extLst>
          </p:cNvPr>
          <p:cNvSpPr txBox="1"/>
          <p:nvPr/>
        </p:nvSpPr>
        <p:spPr>
          <a:xfrm>
            <a:off x="3933098" y="4080711"/>
            <a:ext cx="4859022" cy="276999"/>
          </a:xfrm>
          <a:prstGeom prst="rect">
            <a:avLst/>
          </a:prstGeom>
          <a:noFill/>
        </p:spPr>
        <p:txBody>
          <a:bodyPr wrap="none" rtlCol="0">
            <a:spAutoFit/>
          </a:bodyPr>
          <a:lstStyle/>
          <a:p>
            <a:pPr marL="180975" indent="-180975" algn="ctr">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Delivers authorization to the device through the HACA channel.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Box 255">
            <a:extLst>
              <a:ext uri="{FF2B5EF4-FFF2-40B4-BE49-F238E27FC236}">
                <a16:creationId xmlns:a16="http://schemas.microsoft.com/office/drawing/2014/main" xmlns="" id="{1A670F46-9D25-487C-BD4C-4732ECF2BD54}"/>
              </a:ext>
            </a:extLst>
          </p:cNvPr>
          <p:cNvSpPr txBox="1"/>
          <p:nvPr/>
        </p:nvSpPr>
        <p:spPr>
          <a:xfrm>
            <a:off x="3901325" y="4501448"/>
            <a:ext cx="2662908" cy="276999"/>
          </a:xfrm>
          <a:prstGeom prst="rect">
            <a:avLst/>
          </a:prstGeom>
          <a:noFill/>
        </p:spPr>
        <p:txBody>
          <a:bodyPr wrap="none" rtlCol="0">
            <a:spAutoFit/>
          </a:bodyPr>
          <a:lstStyle/>
          <a:p>
            <a:pPr marL="180975" indent="-180975" algn="ctr">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Returns the authorization result.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箭头连接符 140">
            <a:extLst>
              <a:ext uri="{FF2B5EF4-FFF2-40B4-BE49-F238E27FC236}">
                <a16:creationId xmlns:a16="http://schemas.microsoft.com/office/drawing/2014/main" xmlns="" id="{11EDF9DF-811B-4C8D-8147-0A0344F88F28}"/>
              </a:ext>
            </a:extLst>
          </p:cNvPr>
          <p:cNvCxnSpPr/>
          <p:nvPr/>
        </p:nvCxnSpPr>
        <p:spPr bwMode="auto">
          <a:xfrm>
            <a:off x="4004331" y="4810055"/>
            <a:ext cx="4963635"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38" name="TextBox 258">
            <a:extLst>
              <a:ext uri="{FF2B5EF4-FFF2-40B4-BE49-F238E27FC236}">
                <a16:creationId xmlns:a16="http://schemas.microsoft.com/office/drawing/2014/main" xmlns="" id="{2BCC0BF8-5F6B-4535-864B-6A1C52523EAF}"/>
              </a:ext>
            </a:extLst>
          </p:cNvPr>
          <p:cNvSpPr txBox="1"/>
          <p:nvPr/>
        </p:nvSpPr>
        <p:spPr>
          <a:xfrm>
            <a:off x="3941266" y="4812821"/>
            <a:ext cx="5958440" cy="461665"/>
          </a:xfrm>
          <a:prstGeom prst="rect">
            <a:avLst/>
          </a:prstGeom>
          <a:noFill/>
        </p:spPr>
        <p:txBody>
          <a:bodyPr wrap="square" rtlCol="0">
            <a:spAutoFit/>
          </a:bodyPr>
          <a:lstStyle/>
          <a:p>
            <a:pPr marL="180975" indent="-180975">
              <a:buFont typeface="+mj-lt"/>
              <a:buAutoNum type="arabicPeriod" startAt="1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portal server sends the authentication result to </a:t>
            </a:r>
            <a:r>
              <a:rPr lang="en-US" sz="1200">
                <a:latin typeface="Huawei Sans" panose="020C0503030203020204" pitchFamily="34" charset="0"/>
                <a:ea typeface="方正兰亭黑简体" panose="02000000000000000000" pitchFamily="2" charset="-122"/>
                <a:sym typeface="Huawei Sans" panose="020C0503030203020204" pitchFamily="34" charset="0"/>
              </a:rPr>
              <a:t>the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user</a:t>
            </a:r>
          </a:p>
          <a:p>
            <a:r>
              <a:rPr lang="en-US" sz="1200">
                <a:latin typeface="Huawei Sans" panose="020C0503030203020204" pitchFamily="34" charset="0"/>
                <a:ea typeface="方正兰亭黑简体" panose="02000000000000000000" pitchFamily="2" charset="-122"/>
                <a:sym typeface="Huawei Sans" panose="020C0503030203020204" pitchFamily="34" charset="0"/>
              </a:rPr>
              <a: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    through the HTTP page.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9" name="直接箭头连接符 138">
            <a:extLst>
              <a:ext uri="{FF2B5EF4-FFF2-40B4-BE49-F238E27FC236}">
                <a16:creationId xmlns:a16="http://schemas.microsoft.com/office/drawing/2014/main" xmlns="" id="{86860A22-EB06-4153-A097-A9F9293D5C47}"/>
              </a:ext>
            </a:extLst>
          </p:cNvPr>
          <p:cNvCxnSpPr/>
          <p:nvPr/>
        </p:nvCxnSpPr>
        <p:spPr bwMode="auto">
          <a:xfrm flipV="1">
            <a:off x="1021420" y="5228122"/>
            <a:ext cx="10376346" cy="46364"/>
          </a:xfrm>
          <a:prstGeom prst="straightConnector1">
            <a:avLst/>
          </a:prstGeom>
          <a:solidFill>
            <a:schemeClr val="accent1"/>
          </a:solidFill>
          <a:ln w="19050" cap="flat" cmpd="sng" algn="ctr">
            <a:solidFill>
              <a:schemeClr val="tx1"/>
            </a:solidFill>
            <a:prstDash val="solid"/>
            <a:round/>
            <a:headEnd type="triangle" w="med" len="med"/>
            <a:tailEnd type="none"/>
          </a:ln>
          <a:effectLst/>
        </p:spPr>
      </p:cxnSp>
      <p:cxnSp>
        <p:nvCxnSpPr>
          <p:cNvPr id="137" name="直接连接符 136">
            <a:extLst>
              <a:ext uri="{FF2B5EF4-FFF2-40B4-BE49-F238E27FC236}">
                <a16:creationId xmlns:a16="http://schemas.microsoft.com/office/drawing/2014/main" xmlns="" id="{39EB89AF-630A-44D0-8722-6EC0BC0EA496}"/>
              </a:ext>
            </a:extLst>
          </p:cNvPr>
          <p:cNvCxnSpPr>
            <a:cxnSpLocks/>
            <a:stCxn id="77" idx="2"/>
          </p:cNvCxnSpPr>
          <p:nvPr/>
        </p:nvCxnSpPr>
        <p:spPr bwMode="auto">
          <a:xfrm>
            <a:off x="8963908" y="1827193"/>
            <a:ext cx="34183" cy="4601859"/>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6" name="TextBox 297">
            <a:extLst>
              <a:ext uri="{FF2B5EF4-FFF2-40B4-BE49-F238E27FC236}">
                <a16:creationId xmlns:a16="http://schemas.microsoft.com/office/drawing/2014/main" xmlns="" id="{0C84DD94-09A5-4168-9B60-5F6CC1AFAA2C}"/>
              </a:ext>
            </a:extLst>
          </p:cNvPr>
          <p:cNvSpPr txBox="1"/>
          <p:nvPr/>
        </p:nvSpPr>
        <p:spPr>
          <a:xfrm>
            <a:off x="1665027" y="1436445"/>
            <a:ext cx="731290"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802.11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箭头连接符 122">
            <a:extLst>
              <a:ext uri="{FF2B5EF4-FFF2-40B4-BE49-F238E27FC236}">
                <a16:creationId xmlns:a16="http://schemas.microsoft.com/office/drawing/2014/main" xmlns="" id="{8CCC4091-9563-42DB-A051-191E1ECFCA44}"/>
              </a:ext>
            </a:extLst>
          </p:cNvPr>
          <p:cNvCxnSpPr/>
          <p:nvPr/>
        </p:nvCxnSpPr>
        <p:spPr bwMode="auto">
          <a:xfrm flipV="1">
            <a:off x="1049038" y="5676171"/>
            <a:ext cx="4147162" cy="544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24" name="TextBox 261">
            <a:extLst>
              <a:ext uri="{FF2B5EF4-FFF2-40B4-BE49-F238E27FC236}">
                <a16:creationId xmlns:a16="http://schemas.microsoft.com/office/drawing/2014/main" xmlns="" id="{D61346FB-1DA9-47D3-BC85-62318BFB3DD2}"/>
              </a:ext>
            </a:extLst>
          </p:cNvPr>
          <p:cNvSpPr txBox="1"/>
          <p:nvPr/>
        </p:nvSpPr>
        <p:spPr>
          <a:xfrm>
            <a:off x="903623" y="5259262"/>
            <a:ext cx="4541591" cy="461665"/>
          </a:xfrm>
          <a:prstGeom prst="rect">
            <a:avLst/>
          </a:prstGeom>
          <a:noFill/>
        </p:spPr>
        <p:txBody>
          <a:bodyPr wrap="square" rtlCol="0">
            <a:spAutoFit/>
          </a:bodyPr>
          <a:lstStyle/>
          <a:p>
            <a:pPr marL="228600" indent="-228600">
              <a:buFont typeface="+mj-lt"/>
              <a:buAutoNum type="arabicPeriod" startAt="1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authentication is successful. The user obtains the network access permission and downloads the app.</a:t>
            </a:r>
          </a:p>
        </p:txBody>
      </p:sp>
      <p:sp>
        <p:nvSpPr>
          <p:cNvPr id="95" name="TextBox 237">
            <a:extLst>
              <a:ext uri="{FF2B5EF4-FFF2-40B4-BE49-F238E27FC236}">
                <a16:creationId xmlns:a16="http://schemas.microsoft.com/office/drawing/2014/main" xmlns="" id="{73F1C791-AF23-4C3E-95D6-2B2D77EC9F0D}"/>
              </a:ext>
            </a:extLst>
          </p:cNvPr>
          <p:cNvSpPr txBox="1"/>
          <p:nvPr/>
        </p:nvSpPr>
        <p:spPr>
          <a:xfrm>
            <a:off x="3933098" y="1807222"/>
            <a:ext cx="6035570" cy="276999"/>
          </a:xfrm>
          <a:prstGeom prst="rect">
            <a:avLst/>
          </a:prstGeom>
          <a:noFill/>
        </p:spPr>
        <p:txBody>
          <a:bodyPr wrap="square"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HTTP/2 connection channel is set up between the device and controller.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箭头连接符 95">
            <a:extLst>
              <a:ext uri="{FF2B5EF4-FFF2-40B4-BE49-F238E27FC236}">
                <a16:creationId xmlns:a16="http://schemas.microsoft.com/office/drawing/2014/main" xmlns="" id="{9122B7ED-BE76-48DE-B602-20C354D89C5B}"/>
              </a:ext>
            </a:extLst>
          </p:cNvPr>
          <p:cNvCxnSpPr/>
          <p:nvPr/>
        </p:nvCxnSpPr>
        <p:spPr bwMode="auto">
          <a:xfrm>
            <a:off x="4007619" y="2084221"/>
            <a:ext cx="489923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97" name="TextBox 237">
            <a:extLst>
              <a:ext uri="{FF2B5EF4-FFF2-40B4-BE49-F238E27FC236}">
                <a16:creationId xmlns:a16="http://schemas.microsoft.com/office/drawing/2014/main" xmlns="" id="{A11CD33D-A463-4420-8ECE-EF4349510325}"/>
              </a:ext>
            </a:extLst>
          </p:cNvPr>
          <p:cNvSpPr txBox="1"/>
          <p:nvPr/>
        </p:nvSpPr>
        <p:spPr>
          <a:xfrm>
            <a:off x="942950" y="2241870"/>
            <a:ext cx="3055089" cy="461665"/>
          </a:xfrm>
          <a:prstGeom prst="rect">
            <a:avLst/>
          </a:prstGeom>
          <a:noFill/>
        </p:spPr>
        <p:txBody>
          <a:bodyPr wrap="square"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is redirected to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web UI.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237">
            <a:extLst>
              <a:ext uri="{FF2B5EF4-FFF2-40B4-BE49-F238E27FC236}">
                <a16:creationId xmlns:a16="http://schemas.microsoft.com/office/drawing/2014/main" xmlns="" id="{8AF10B74-6241-4780-A816-1918C947B2FF}"/>
              </a:ext>
            </a:extLst>
          </p:cNvPr>
          <p:cNvSpPr txBox="1"/>
          <p:nvPr/>
        </p:nvSpPr>
        <p:spPr>
          <a:xfrm>
            <a:off x="3933098" y="2626108"/>
            <a:ext cx="5172600" cy="276999"/>
          </a:xfrm>
          <a:prstGeom prst="rect">
            <a:avLst/>
          </a:prstGeom>
          <a:noFill/>
        </p:spPr>
        <p:txBody>
          <a:bodyPr wrap="square"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access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2" name="直接连接符 121">
            <a:extLst>
              <a:ext uri="{FF2B5EF4-FFF2-40B4-BE49-F238E27FC236}">
                <a16:creationId xmlns:a16="http://schemas.microsoft.com/office/drawing/2014/main" xmlns="" id="{E4F230F7-F691-4A4B-AA6F-3902FB43DC4C}"/>
              </a:ext>
            </a:extLst>
          </p:cNvPr>
          <p:cNvCxnSpPr/>
          <p:nvPr/>
        </p:nvCxnSpPr>
        <p:spPr bwMode="auto">
          <a:xfrm>
            <a:off x="11397766" y="1605858"/>
            <a:ext cx="24172" cy="4774530"/>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01" name="直接箭头连接符 100">
            <a:extLst>
              <a:ext uri="{FF2B5EF4-FFF2-40B4-BE49-F238E27FC236}">
                <a16:creationId xmlns:a16="http://schemas.microsoft.com/office/drawing/2014/main" xmlns="" id="{EE2E2AC6-38C9-43D3-AFD9-71D301913290}"/>
              </a:ext>
            </a:extLst>
          </p:cNvPr>
          <p:cNvCxnSpPr/>
          <p:nvPr/>
        </p:nvCxnSpPr>
        <p:spPr bwMode="auto">
          <a:xfrm flipH="1">
            <a:off x="9025984" y="4247117"/>
            <a:ext cx="2339101" cy="23772"/>
          </a:xfrm>
          <a:prstGeom prst="straightConnector1">
            <a:avLst/>
          </a:prstGeom>
          <a:noFill/>
          <a:ln w="22225">
            <a:solidFill>
              <a:srgbClr val="EC706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TextBox 79">
            <a:extLst>
              <a:ext uri="{FF2B5EF4-FFF2-40B4-BE49-F238E27FC236}">
                <a16:creationId xmlns:a16="http://schemas.microsoft.com/office/drawing/2014/main" xmlns="" id="{34B32159-C396-49FD-AE1C-6BE0C6893F92}"/>
              </a:ext>
            </a:extLst>
          </p:cNvPr>
          <p:cNvSpPr txBox="1"/>
          <p:nvPr/>
        </p:nvSpPr>
        <p:spPr>
          <a:xfrm>
            <a:off x="8239049" y="3986890"/>
            <a:ext cx="3877542" cy="276999"/>
          </a:xfrm>
          <a:prstGeom prst="rect">
            <a:avLst/>
          </a:prstGeom>
          <a:noFill/>
        </p:spPr>
        <p:txBody>
          <a:bodyPr wrap="square" rtlCol="0">
            <a:spAutoFit/>
          </a:bodyPr>
          <a:lstStyle/>
          <a:p>
            <a:pPr marL="180975" indent="-180975" algn="ctr">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authorization API.</a:t>
            </a:r>
          </a:p>
        </p:txBody>
      </p:sp>
      <p:cxnSp>
        <p:nvCxnSpPr>
          <p:cNvPr id="103" name="直接箭头连接符 102">
            <a:extLst>
              <a:ext uri="{FF2B5EF4-FFF2-40B4-BE49-F238E27FC236}">
                <a16:creationId xmlns:a16="http://schemas.microsoft.com/office/drawing/2014/main" xmlns="" id="{7B9F96F7-6378-4C67-9346-1CCB810FA9FD}"/>
              </a:ext>
            </a:extLst>
          </p:cNvPr>
          <p:cNvCxnSpPr/>
          <p:nvPr/>
        </p:nvCxnSpPr>
        <p:spPr bwMode="auto">
          <a:xfrm flipV="1">
            <a:off x="9034140" y="5020083"/>
            <a:ext cx="2387798" cy="35540"/>
          </a:xfrm>
          <a:prstGeom prst="straightConnector1">
            <a:avLst/>
          </a:prstGeom>
          <a:noFill/>
          <a:ln w="22225">
            <a:solidFill>
              <a:srgbClr val="EC7061"/>
            </a:solidFill>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82">
            <a:extLst>
              <a:ext uri="{FF2B5EF4-FFF2-40B4-BE49-F238E27FC236}">
                <a16:creationId xmlns:a16="http://schemas.microsoft.com/office/drawing/2014/main" xmlns="" id="{5147D345-EE65-4333-ACAA-ADB6182DD424}"/>
              </a:ext>
            </a:extLst>
          </p:cNvPr>
          <p:cNvSpPr txBox="1"/>
          <p:nvPr/>
        </p:nvSpPr>
        <p:spPr>
          <a:xfrm>
            <a:off x="8924171" y="4618389"/>
            <a:ext cx="2711653" cy="461665"/>
          </a:xfrm>
          <a:prstGeom prst="rect">
            <a:avLst/>
          </a:prstGeom>
          <a:noFill/>
        </p:spPr>
        <p:txBody>
          <a:bodyPr wrap="square" rtlCol="0">
            <a:spAutoFit/>
          </a:bodyPr>
          <a:lstStyle/>
          <a:p>
            <a:pPr marL="180975" indent="-180975">
              <a:buFont typeface="+mj-lt"/>
              <a:buAutoNum type="arabicPeriod" startAt="1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API for querying authorization status.</a:t>
            </a:r>
          </a:p>
        </p:txBody>
      </p:sp>
      <p:cxnSp>
        <p:nvCxnSpPr>
          <p:cNvPr id="105" name="直接箭头连接符 104">
            <a:extLst>
              <a:ext uri="{FF2B5EF4-FFF2-40B4-BE49-F238E27FC236}">
                <a16:creationId xmlns:a16="http://schemas.microsoft.com/office/drawing/2014/main" xmlns="" id="{8D9B8F3D-6991-4C19-AEDD-8B6C77E3E5CF}"/>
              </a:ext>
            </a:extLst>
          </p:cNvPr>
          <p:cNvCxnSpPr/>
          <p:nvPr/>
        </p:nvCxnSpPr>
        <p:spPr bwMode="auto">
          <a:xfrm flipH="1">
            <a:off x="1022202" y="2694818"/>
            <a:ext cx="2982128" cy="0"/>
          </a:xfrm>
          <a:prstGeom prst="straightConnector1">
            <a:avLst/>
          </a:prstGeom>
          <a:noFill/>
          <a:ln w="1905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箭头连接符 105">
            <a:extLst>
              <a:ext uri="{FF2B5EF4-FFF2-40B4-BE49-F238E27FC236}">
                <a16:creationId xmlns:a16="http://schemas.microsoft.com/office/drawing/2014/main" xmlns="" id="{A119E1E6-504D-4DEB-86CE-9F3E766FD715}"/>
              </a:ext>
            </a:extLst>
          </p:cNvPr>
          <p:cNvCxnSpPr/>
          <p:nvPr/>
        </p:nvCxnSpPr>
        <p:spPr bwMode="auto">
          <a:xfrm flipV="1">
            <a:off x="1021886" y="2918677"/>
            <a:ext cx="7924233"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07" name="直接箭头连接符 106">
            <a:extLst>
              <a:ext uri="{FF2B5EF4-FFF2-40B4-BE49-F238E27FC236}">
                <a16:creationId xmlns:a16="http://schemas.microsoft.com/office/drawing/2014/main" xmlns="" id="{55AA31FA-5A0D-4812-976D-D87E018E10E6}"/>
              </a:ext>
            </a:extLst>
          </p:cNvPr>
          <p:cNvCxnSpPr/>
          <p:nvPr/>
        </p:nvCxnSpPr>
        <p:spPr bwMode="auto">
          <a:xfrm flipH="1">
            <a:off x="1041507" y="3286930"/>
            <a:ext cx="7964260" cy="0"/>
          </a:xfrm>
          <a:prstGeom prst="straightConnector1">
            <a:avLst/>
          </a:prstGeom>
          <a:noFill/>
          <a:ln w="19050"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箭头连接符 107">
            <a:extLst>
              <a:ext uri="{FF2B5EF4-FFF2-40B4-BE49-F238E27FC236}">
                <a16:creationId xmlns:a16="http://schemas.microsoft.com/office/drawing/2014/main" xmlns="" id="{48EB43AA-E07C-4D75-9369-DB367F444F4A}"/>
              </a:ext>
            </a:extLst>
          </p:cNvPr>
          <p:cNvCxnSpPr/>
          <p:nvPr/>
        </p:nvCxnSpPr>
        <p:spPr bwMode="auto">
          <a:xfrm>
            <a:off x="1030455" y="3501212"/>
            <a:ext cx="10391483" cy="190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09" name="文本框 108">
            <a:extLst>
              <a:ext uri="{FF2B5EF4-FFF2-40B4-BE49-F238E27FC236}">
                <a16:creationId xmlns:a16="http://schemas.microsoft.com/office/drawing/2014/main" xmlns="" id="{F01DCC4C-CA31-42B9-A07B-5566DE023112}"/>
              </a:ext>
            </a:extLst>
          </p:cNvPr>
          <p:cNvSpPr txBox="1"/>
          <p:nvPr/>
        </p:nvSpPr>
        <p:spPr>
          <a:xfrm>
            <a:off x="969893" y="3247921"/>
            <a:ext cx="6504333" cy="276999"/>
          </a:xfrm>
          <a:prstGeom prst="rect">
            <a:avLst/>
          </a:prstGeom>
          <a:noFill/>
        </p:spPr>
        <p:txBody>
          <a:bodyPr wrap="square"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accesses the third-party portal server page.</a:t>
            </a:r>
          </a:p>
        </p:txBody>
      </p:sp>
      <p:cxnSp>
        <p:nvCxnSpPr>
          <p:cNvPr id="110" name="直接箭头连接符 109">
            <a:extLst>
              <a:ext uri="{FF2B5EF4-FFF2-40B4-BE49-F238E27FC236}">
                <a16:creationId xmlns:a16="http://schemas.microsoft.com/office/drawing/2014/main" xmlns="" id="{4D16D54F-0686-482C-A60B-D981F532A226}"/>
              </a:ext>
            </a:extLst>
          </p:cNvPr>
          <p:cNvCxnSpPr/>
          <p:nvPr/>
        </p:nvCxnSpPr>
        <p:spPr bwMode="auto">
          <a:xfrm flipH="1" flipV="1">
            <a:off x="1021420" y="3739019"/>
            <a:ext cx="10400518" cy="984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11" name="文本框 110">
            <a:extLst>
              <a:ext uri="{FF2B5EF4-FFF2-40B4-BE49-F238E27FC236}">
                <a16:creationId xmlns:a16="http://schemas.microsoft.com/office/drawing/2014/main" xmlns="" id="{43CD7CF4-4087-40D3-847C-F6C33F361B22}"/>
              </a:ext>
            </a:extLst>
          </p:cNvPr>
          <p:cNvSpPr txBox="1"/>
          <p:nvPr/>
        </p:nvSpPr>
        <p:spPr>
          <a:xfrm>
            <a:off x="969893" y="3496988"/>
            <a:ext cx="4174453" cy="276999"/>
          </a:xfrm>
          <a:prstGeom prst="rect">
            <a:avLst/>
          </a:prstGeom>
          <a:noFill/>
        </p:spPr>
        <p:txBody>
          <a:bodyPr wrap="square"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displays the login page.</a:t>
            </a:r>
          </a:p>
        </p:txBody>
      </p:sp>
      <p:cxnSp>
        <p:nvCxnSpPr>
          <p:cNvPr id="117" name="直接箭头连接符 116">
            <a:extLst>
              <a:ext uri="{FF2B5EF4-FFF2-40B4-BE49-F238E27FC236}">
                <a16:creationId xmlns:a16="http://schemas.microsoft.com/office/drawing/2014/main" xmlns="" id="{EB12B2B6-041B-42D8-9D55-03F2224BF322}"/>
              </a:ext>
            </a:extLst>
          </p:cNvPr>
          <p:cNvCxnSpPr/>
          <p:nvPr/>
        </p:nvCxnSpPr>
        <p:spPr bwMode="auto">
          <a:xfrm>
            <a:off x="1041506" y="2211492"/>
            <a:ext cx="296282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18" name="TextBox 261">
            <a:extLst>
              <a:ext uri="{FF2B5EF4-FFF2-40B4-BE49-F238E27FC236}">
                <a16:creationId xmlns:a16="http://schemas.microsoft.com/office/drawing/2014/main" xmlns="" id="{A038C0EC-B756-4333-9635-60C7F942A27B}"/>
              </a:ext>
            </a:extLst>
          </p:cNvPr>
          <p:cNvSpPr txBox="1"/>
          <p:nvPr/>
        </p:nvSpPr>
        <p:spPr>
          <a:xfrm>
            <a:off x="1028828" y="1914973"/>
            <a:ext cx="2832827" cy="276999"/>
          </a:xfrm>
          <a:prstGeom prst="rect">
            <a:avLst/>
          </a:prstGeom>
          <a:noFill/>
        </p:spPr>
        <p:txBody>
          <a:bodyPr wrap="none"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accesses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弧形 112">
            <a:extLst>
              <a:ext uri="{FF2B5EF4-FFF2-40B4-BE49-F238E27FC236}">
                <a16:creationId xmlns:a16="http://schemas.microsoft.com/office/drawing/2014/main" xmlns="" id="{9F3C0399-9A68-437B-95C2-54F165BA2753}"/>
              </a:ext>
            </a:extLst>
          </p:cNvPr>
          <p:cNvSpPr/>
          <p:nvPr/>
        </p:nvSpPr>
        <p:spPr>
          <a:xfrm flipH="1">
            <a:off x="11161369" y="5493087"/>
            <a:ext cx="225690" cy="700710"/>
          </a:xfrm>
          <a:prstGeom prst="arc">
            <a:avLst>
              <a:gd name="adj1" fmla="val 2731634"/>
              <a:gd name="adj2" fmla="val 18581549"/>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79">
            <a:extLst>
              <a:ext uri="{FF2B5EF4-FFF2-40B4-BE49-F238E27FC236}">
                <a16:creationId xmlns:a16="http://schemas.microsoft.com/office/drawing/2014/main" xmlns="" id="{9A2D41E8-F4BE-49C9-B1E2-D8F200D6006C}"/>
              </a:ext>
            </a:extLst>
          </p:cNvPr>
          <p:cNvSpPr txBox="1"/>
          <p:nvPr/>
        </p:nvSpPr>
        <p:spPr>
          <a:xfrm>
            <a:off x="8916183" y="5581723"/>
            <a:ext cx="2741950" cy="646331"/>
          </a:xfrm>
          <a:prstGeom prst="rect">
            <a:avLst/>
          </a:prstGeom>
          <a:noFill/>
        </p:spPr>
        <p:txBody>
          <a:bodyPr wrap="square" rtlCol="0">
            <a:spAutoFit/>
          </a:bodyPr>
          <a:lstStyle/>
          <a:p>
            <a:pPr marL="180975" indent="-180975">
              <a:buFont typeface="+mj-lt"/>
              <a:buAutoNum type="arabicPeriod" startAt="1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Brings the </a:t>
            </a:r>
            <a:r>
              <a:rPr lang="en-US" sz="1200">
                <a:latin typeface="Huawei Sans" panose="020C0503030203020204" pitchFamily="34" charset="0"/>
                <a:ea typeface="方正兰亭黑简体" panose="02000000000000000000" pitchFamily="2" charset="-122"/>
                <a:sym typeface="Huawei Sans" panose="020C0503030203020204" pitchFamily="34" charset="0"/>
              </a:rPr>
              <a:t>user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offline</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according to the third-party policy.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箭头连接符 114">
            <a:extLst>
              <a:ext uri="{FF2B5EF4-FFF2-40B4-BE49-F238E27FC236}">
                <a16:creationId xmlns:a16="http://schemas.microsoft.com/office/drawing/2014/main" xmlns="" id="{6AE0D19C-390B-4469-BA91-27E32EC22A69}"/>
              </a:ext>
            </a:extLst>
          </p:cNvPr>
          <p:cNvCxnSpPr/>
          <p:nvPr/>
        </p:nvCxnSpPr>
        <p:spPr bwMode="auto">
          <a:xfrm flipV="1">
            <a:off x="9026087" y="6214034"/>
            <a:ext cx="2395851" cy="11960"/>
          </a:xfrm>
          <a:prstGeom prst="straightConnector1">
            <a:avLst/>
          </a:prstGeom>
          <a:noFill/>
          <a:ln w="22225">
            <a:solidFill>
              <a:srgbClr val="EC7061"/>
            </a:solidFill>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6" name="TextBox 82">
            <a:extLst>
              <a:ext uri="{FF2B5EF4-FFF2-40B4-BE49-F238E27FC236}">
                <a16:creationId xmlns:a16="http://schemas.microsoft.com/office/drawing/2014/main" xmlns="" id="{2768FDAC-4A03-4CF9-8931-29865A148E63}"/>
              </a:ext>
            </a:extLst>
          </p:cNvPr>
          <p:cNvSpPr txBox="1"/>
          <p:nvPr/>
        </p:nvSpPr>
        <p:spPr>
          <a:xfrm>
            <a:off x="8946480" y="6174009"/>
            <a:ext cx="2711653" cy="276999"/>
          </a:xfrm>
          <a:prstGeom prst="rect">
            <a:avLst/>
          </a:prstGeom>
          <a:noFill/>
        </p:spPr>
        <p:txBody>
          <a:bodyPr wrap="square" rtlCol="0">
            <a:spAutoFit/>
          </a:bodyPr>
          <a:lstStyle/>
          <a:p>
            <a:pPr marL="180975" indent="-180975">
              <a:buFont typeface="+mj-lt"/>
              <a:buAutoNum type="arabicPeriod" startAt="1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user offline API.</a:t>
            </a:r>
          </a:p>
        </p:txBody>
      </p:sp>
      <p:pic>
        <p:nvPicPr>
          <p:cNvPr id="73" name="图片 72" descr="笔记本电脑.png">
            <a:extLst>
              <a:ext uri="{FF2B5EF4-FFF2-40B4-BE49-F238E27FC236}">
                <a16:creationId xmlns:a16="http://schemas.microsoft.com/office/drawing/2014/main" xmlns="" id="{F219D451-B081-4A37-9F7E-AD6C82BA7A61}"/>
              </a:ext>
            </a:extLst>
          </p:cNvPr>
          <p:cNvPicPr>
            <a:picLocks noChangeAspect="1"/>
          </p:cNvPicPr>
          <p:nvPr/>
        </p:nvPicPr>
        <p:blipFill>
          <a:blip r:embed="rId3" cstate="print"/>
          <a:stretch>
            <a:fillRect/>
          </a:stretch>
        </p:blipFill>
        <p:spPr>
          <a:xfrm>
            <a:off x="804885" y="1457070"/>
            <a:ext cx="539779" cy="338400"/>
          </a:xfrm>
          <a:prstGeom prst="rect">
            <a:avLst/>
          </a:prstGeom>
        </p:spPr>
      </p:pic>
      <p:pic>
        <p:nvPicPr>
          <p:cNvPr id="74" name="图片 73" descr="wifi信号蓝.png">
            <a:extLst>
              <a:ext uri="{FF2B5EF4-FFF2-40B4-BE49-F238E27FC236}">
                <a16:creationId xmlns:a16="http://schemas.microsoft.com/office/drawing/2014/main" xmlns="" id="{D53DDCB1-D1BC-4256-8621-6F9029BF2DED}"/>
              </a:ext>
            </a:extLst>
          </p:cNvPr>
          <p:cNvPicPr>
            <a:picLocks noChangeAspect="1"/>
          </p:cNvPicPr>
          <p:nvPr/>
        </p:nvPicPr>
        <p:blipFill>
          <a:blip r:embed="rId4" cstate="print"/>
          <a:stretch>
            <a:fillRect/>
          </a:stretch>
        </p:blipFill>
        <p:spPr>
          <a:xfrm>
            <a:off x="1362453" y="1484643"/>
            <a:ext cx="292214" cy="244685"/>
          </a:xfrm>
          <a:prstGeom prst="rect">
            <a:avLst/>
          </a:prstGeom>
        </p:spPr>
      </p:pic>
      <p:sp>
        <p:nvSpPr>
          <p:cNvPr id="75" name="文本框 74">
            <a:extLst>
              <a:ext uri="{FF2B5EF4-FFF2-40B4-BE49-F238E27FC236}">
                <a16:creationId xmlns:a16="http://schemas.microsoft.com/office/drawing/2014/main" xmlns="" id="{96F2DDD5-79C0-48AD-BBF1-101E71B5C7E6}"/>
              </a:ext>
            </a:extLst>
          </p:cNvPr>
          <p:cNvSpPr txBox="1"/>
          <p:nvPr/>
        </p:nvSpPr>
        <p:spPr>
          <a:xfrm>
            <a:off x="766154" y="1221107"/>
            <a:ext cx="805029" cy="276999"/>
          </a:xfrm>
          <a:prstGeom prst="rect">
            <a:avLst/>
          </a:prstGeom>
          <a:noFill/>
        </p:spPr>
        <p:txBody>
          <a:bodyPr wrap="none" rtlCol="0">
            <a:spAutoFit/>
          </a:bodyPr>
          <a:lstStyle/>
          <a:p>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Terminal</a:t>
            </a:r>
          </a:p>
        </p:txBody>
      </p:sp>
      <p:pic>
        <p:nvPicPr>
          <p:cNvPr id="76" name="图片 75">
            <a:extLst>
              <a:ext uri="{FF2B5EF4-FFF2-40B4-BE49-F238E27FC236}">
                <a16:creationId xmlns:a16="http://schemas.microsoft.com/office/drawing/2014/main" xmlns="" id="{AB8C9B1A-E04E-403D-916E-BE2F5272D82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49650" y="1345453"/>
            <a:ext cx="540000" cy="442800"/>
          </a:xfrm>
          <a:prstGeom prst="rect">
            <a:avLst/>
          </a:prstGeom>
        </p:spPr>
      </p:pic>
      <p:pic>
        <p:nvPicPr>
          <p:cNvPr id="77" name="图片 76">
            <a:extLst>
              <a:ext uri="{FF2B5EF4-FFF2-40B4-BE49-F238E27FC236}">
                <a16:creationId xmlns:a16="http://schemas.microsoft.com/office/drawing/2014/main" xmlns="" id="{01C8F153-F90B-4BA8-9BBD-1779004378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88104" y="1286247"/>
            <a:ext cx="951607" cy="540946"/>
          </a:xfrm>
          <a:prstGeom prst="rect">
            <a:avLst/>
          </a:prstGeom>
        </p:spPr>
      </p:pic>
      <p:sp>
        <p:nvSpPr>
          <p:cNvPr id="78" name="文本框 77">
            <a:extLst>
              <a:ext uri="{FF2B5EF4-FFF2-40B4-BE49-F238E27FC236}">
                <a16:creationId xmlns:a16="http://schemas.microsoft.com/office/drawing/2014/main" xmlns="" id="{C0916037-ABC1-4D79-A782-641046B27830}"/>
              </a:ext>
            </a:extLst>
          </p:cNvPr>
          <p:cNvSpPr txBox="1"/>
          <p:nvPr/>
        </p:nvSpPr>
        <p:spPr>
          <a:xfrm>
            <a:off x="7075874" y="1341136"/>
            <a:ext cx="1680268" cy="276999"/>
          </a:xfrm>
          <a:prstGeom prst="rect">
            <a:avLst/>
          </a:prstGeom>
          <a:noFill/>
        </p:spPr>
        <p:txBody>
          <a:bodyPr wrap="none" rtlCol="0">
            <a:spAutoFit/>
          </a:bodyPr>
          <a:lstStyle/>
          <a:p>
            <a:r>
              <a:rPr lang="en-US" sz="12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E2B460BF-6E52-4037-93A3-D3B1D13E79DA}"/>
              </a:ext>
            </a:extLst>
          </p:cNvPr>
          <p:cNvSpPr txBox="1"/>
          <p:nvPr/>
        </p:nvSpPr>
        <p:spPr>
          <a:xfrm>
            <a:off x="9496766" y="1221107"/>
            <a:ext cx="1675310" cy="830997"/>
          </a:xfrm>
          <a:prstGeom prst="rect">
            <a:avLst/>
          </a:prstGeom>
          <a:noFill/>
        </p:spPr>
        <p:txBody>
          <a:bodyPr wrap="square" rtlCol="0">
            <a:spAutoFit/>
          </a:bodyPr>
          <a:lstStyle/>
          <a:p>
            <a:pPr 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and authorization platform</a:t>
            </a:r>
          </a:p>
        </p:txBody>
      </p:sp>
      <p:pic>
        <p:nvPicPr>
          <p:cNvPr id="80" name="图片 76" descr="接入交换机.png">
            <a:extLst>
              <a:ext uri="{FF2B5EF4-FFF2-40B4-BE49-F238E27FC236}">
                <a16:creationId xmlns:a16="http://schemas.microsoft.com/office/drawing/2014/main" xmlns="" id="{1B04431B-F553-4B89-82AE-5C2C6DB78EC1}"/>
              </a:ext>
            </a:extLst>
          </p:cNvPr>
          <p:cNvPicPr>
            <a:picLocks/>
          </p:cNvPicPr>
          <p:nvPr/>
        </p:nvPicPr>
        <p:blipFill>
          <a:blip r:embed="rId7" cstate="print"/>
          <a:stretch>
            <a:fillRect/>
          </a:stretch>
        </p:blipFill>
        <p:spPr>
          <a:xfrm>
            <a:off x="3739805" y="1374505"/>
            <a:ext cx="495187" cy="406053"/>
          </a:xfrm>
          <a:prstGeom prst="rect">
            <a:avLst/>
          </a:prstGeom>
        </p:spPr>
      </p:pic>
      <p:sp>
        <p:nvSpPr>
          <p:cNvPr id="81" name="Freeform 159">
            <a:extLst>
              <a:ext uri="{FF2B5EF4-FFF2-40B4-BE49-F238E27FC236}">
                <a16:creationId xmlns:a16="http://schemas.microsoft.com/office/drawing/2014/main" xmlns="" id="{B47AD22C-8EBD-463A-BDE8-E73DAFD158D0}"/>
              </a:ext>
            </a:extLst>
          </p:cNvPr>
          <p:cNvSpPr/>
          <p:nvPr/>
        </p:nvSpPr>
        <p:spPr>
          <a:xfrm flipH="1">
            <a:off x="5171417" y="5299333"/>
            <a:ext cx="1101731" cy="5469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510FD690-A0D3-4170-8EE6-50ABB5AC15D4}"/>
              </a:ext>
            </a:extLst>
          </p:cNvPr>
          <p:cNvSpPr txBox="1"/>
          <p:nvPr/>
        </p:nvSpPr>
        <p:spPr>
          <a:xfrm>
            <a:off x="5334405" y="5462673"/>
            <a:ext cx="740908" cy="276999"/>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237">
            <a:extLst>
              <a:ext uri="{FF2B5EF4-FFF2-40B4-BE49-F238E27FC236}">
                <a16:creationId xmlns:a16="http://schemas.microsoft.com/office/drawing/2014/main" xmlns="" id="{8C08DF63-E288-40A2-A7DC-D5EC3A496C21}"/>
              </a:ext>
            </a:extLst>
          </p:cNvPr>
          <p:cNvSpPr txBox="1"/>
          <p:nvPr/>
        </p:nvSpPr>
        <p:spPr>
          <a:xfrm>
            <a:off x="944251" y="2875429"/>
            <a:ext cx="8011981" cy="461665"/>
          </a:xfrm>
          <a:prstGeom prst="rect">
            <a:avLst/>
          </a:prstGeom>
          <a:noFill/>
        </p:spPr>
        <p:txBody>
          <a:bodyPr wrap="square"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is redirected to the third-party portal server for the second time. (The URL of the key item carries the parameters of the first redirection, such as the MAC address of the terminal.)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a:extLst>
              <a:ext uri="{FF2B5EF4-FFF2-40B4-BE49-F238E27FC236}">
                <a16:creationId xmlns:a16="http://schemas.microsoft.com/office/drawing/2014/main" xmlns="" id="{8D9B8F3D-6991-4C19-AEDD-8B6C77E3E5CF}"/>
              </a:ext>
            </a:extLst>
          </p:cNvPr>
          <p:cNvCxnSpPr/>
          <p:nvPr/>
        </p:nvCxnSpPr>
        <p:spPr bwMode="auto">
          <a:xfrm flipH="1">
            <a:off x="4004331" y="4363613"/>
            <a:ext cx="4974214" cy="0"/>
          </a:xfrm>
          <a:prstGeom prst="straightConnector1">
            <a:avLst/>
          </a:prstGeom>
          <a:noFill/>
          <a:ln w="1905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8131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0255AE0-B8FC-40E4-8868-C229E5423DA4}"/>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Interconnection Using the Authorization API</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Shape 214">
            <a:extLst>
              <a:ext uri="{FF2B5EF4-FFF2-40B4-BE49-F238E27FC236}">
                <a16:creationId xmlns:a16="http://schemas.microsoft.com/office/drawing/2014/main" xmlns="" id="{4BB1D541-FD1E-4471-8DFC-FC2160B68446}"/>
              </a:ext>
            </a:extLst>
          </p:cNvPr>
          <p:cNvSpPr/>
          <p:nvPr/>
        </p:nvSpPr>
        <p:spPr>
          <a:xfrm>
            <a:off x="446088" y="1571162"/>
            <a:ext cx="10959345" cy="380862"/>
          </a:xfrm>
          <a:prstGeom prst="roundRect">
            <a:avLst>
              <a:gd name="adj" fmla="val 26745"/>
            </a:avLst>
          </a:prstGeom>
          <a:noFill/>
          <a:ln w="9525">
            <a:solidFill>
              <a:srgbClr val="00B0F0"/>
            </a:solidFill>
          </a:ln>
          <a:extLst>
            <a:ext uri="{C572A759-6A51-4108-AA02-DFA0A04FC94B}">
              <ma14:wrappingTextBoxFlag xmlns="" xmlns:ma14="http://schemas.microsoft.com/office/mac/drawingml/2011/main" xmlns:lc="http://schemas.openxmlformats.org/drawingml/2006/lockedCanvas" val="1"/>
            </a:ext>
          </a:extLst>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Sample Code (Windows)</a:t>
            </a:r>
          </a:p>
        </p:txBody>
      </p:sp>
      <p:sp>
        <p:nvSpPr>
          <p:cNvPr id="5" name="矩形 4">
            <a:extLst>
              <a:ext uri="{FF2B5EF4-FFF2-40B4-BE49-F238E27FC236}">
                <a16:creationId xmlns:a16="http://schemas.microsoft.com/office/drawing/2014/main" xmlns="" id="{16C330C1-C8E8-4E53-BF71-8904083BCB68}"/>
              </a:ext>
            </a:extLst>
          </p:cNvPr>
          <p:cNvSpPr/>
          <p:nvPr/>
        </p:nvSpPr>
        <p:spPr>
          <a:xfrm>
            <a:off x="446088" y="2029186"/>
            <a:ext cx="10975852" cy="1384995"/>
          </a:xfrm>
          <a:prstGeom prst="rect">
            <a:avLst/>
          </a:prstGeom>
          <a:solidFill>
            <a:srgbClr val="FFFFCC"/>
          </a:solidFill>
          <a:ln>
            <a:solidFill>
              <a:srgbClr val="FFD17D"/>
            </a:solidFill>
          </a:ln>
        </p:spPr>
        <p:txBody>
          <a:bodyPr wrap="square">
            <a:spAutoFit/>
          </a:bodyPr>
          <a:lstStyle/>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API uses HTTPS and the port 18008.</a:t>
            </a:r>
            <a:endParaRPr lang="en-US" altLang="zh-CN" sz="1400" dirty="0">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endParaRPr>
          </a:p>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is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RESTful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API, and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Content-Type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application/</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json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endParaRPr>
          </a:p>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following shows only a part of the API URL. For example, if the address of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https://10.186.40.148:18008/</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complete URL of the authorization API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https://10.186.40.148:18008/controller/cloud/v2/northbound/accessuser/haca/authorization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graphicFrame>
        <p:nvGraphicFramePr>
          <p:cNvPr id="6" name="表格 5">
            <a:extLst>
              <a:ext uri="{FF2B5EF4-FFF2-40B4-BE49-F238E27FC236}">
                <a16:creationId xmlns:a16="http://schemas.microsoft.com/office/drawing/2014/main" xmlns="" id="{A8F7100A-6E6B-4A29-B08F-FC0AAC59C05C}"/>
              </a:ext>
            </a:extLst>
          </p:cNvPr>
          <p:cNvGraphicFramePr>
            <a:graphicFrameLocks noGrp="1"/>
          </p:cNvGraphicFramePr>
          <p:nvPr>
            <p:extLst>
              <p:ext uri="{D42A27DB-BD31-4B8C-83A1-F6EECF244321}">
                <p14:modId xmlns:p14="http://schemas.microsoft.com/office/powerpoint/2010/main" val="4193060804"/>
              </p:ext>
            </p:extLst>
          </p:nvPr>
        </p:nvGraphicFramePr>
        <p:xfrm>
          <a:off x="465966" y="3856037"/>
          <a:ext cx="5298049" cy="2525713"/>
        </p:xfrm>
        <a:graphic>
          <a:graphicData uri="http://schemas.openxmlformats.org/drawingml/2006/table">
            <a:tbl>
              <a:tblPr firstRow="1" firstCol="1" bandRow="1"/>
              <a:tblGrid>
                <a:gridCol w="5298049">
                  <a:extLst>
                    <a:ext uri="{9D8B030D-6E8A-4147-A177-3AD203B41FA5}">
                      <a16:colId xmlns:a16="http://schemas.microsoft.com/office/drawing/2014/main" xmlns="" val="20000"/>
                    </a:ext>
                  </a:extLst>
                </a:gridCol>
              </a:tblGrid>
              <a:tr h="409858">
                <a:tc>
                  <a:txBody>
                    <a:bodyPr/>
                    <a:lstStyle/>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POST </a:t>
                      </a:r>
                    </a:p>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/controller/cloud/v2/northbound/</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accessuser</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haca</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a:t>
                      </a: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r h="2115855">
                <a:tc>
                  <a:txBody>
                    <a:bodyPr/>
                    <a:lstStyle/>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"deviceMac":"AA:AA:AA:00:00:89",</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"deviceEsn":"AA50082935AAAA000088",</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ssid</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YWFh</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policyName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dfdsffd</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"terminalIpV4":"10.11.11.11",</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"terminalMac":"ff-ff-ff-ff-ff-f1",</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"username":"</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liao</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"nodeIp":"10.186.40.148",</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"apMac":"AA:AA:AA:00:00:89"</a:t>
                      </a:r>
                    </a:p>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extLst>
                  <a:ext uri="{0D108BD9-81ED-4DB2-BD59-A6C34878D82A}">
                    <a16:rowId xmlns:a16="http://schemas.microsoft.com/office/drawing/2014/main" xmlns="" val="10001"/>
                  </a:ext>
                </a:extLst>
              </a:tr>
            </a:tbl>
          </a:graphicData>
        </a:graphic>
      </p:graphicFrame>
      <p:graphicFrame>
        <p:nvGraphicFramePr>
          <p:cNvPr id="7" name="表格 6">
            <a:extLst>
              <a:ext uri="{FF2B5EF4-FFF2-40B4-BE49-F238E27FC236}">
                <a16:creationId xmlns:a16="http://schemas.microsoft.com/office/drawing/2014/main" xmlns="" id="{C20D4622-FFAA-475B-B723-6C5EBA334366}"/>
              </a:ext>
            </a:extLst>
          </p:cNvPr>
          <p:cNvGraphicFramePr>
            <a:graphicFrameLocks noGrp="1"/>
          </p:cNvGraphicFramePr>
          <p:nvPr>
            <p:extLst>
              <p:ext uri="{D42A27DB-BD31-4B8C-83A1-F6EECF244321}">
                <p14:modId xmlns:p14="http://schemas.microsoft.com/office/powerpoint/2010/main" val="1614838680"/>
              </p:ext>
            </p:extLst>
          </p:nvPr>
        </p:nvGraphicFramePr>
        <p:xfrm>
          <a:off x="6143768" y="3856037"/>
          <a:ext cx="5298049" cy="2525713"/>
        </p:xfrm>
        <a:graphic>
          <a:graphicData uri="http://schemas.openxmlformats.org/drawingml/2006/table">
            <a:tbl>
              <a:tblPr firstRow="1" firstCol="1" bandRow="1"/>
              <a:tblGrid>
                <a:gridCol w="5298049">
                  <a:extLst>
                    <a:ext uri="{9D8B030D-6E8A-4147-A177-3AD203B41FA5}">
                      <a16:colId xmlns:a16="http://schemas.microsoft.com/office/drawing/2014/main" xmlns="" val="20000"/>
                    </a:ext>
                  </a:extLst>
                </a:gridCol>
              </a:tblGrid>
              <a:tr h="357066">
                <a:tc>
                  <a:txBody>
                    <a:bodyPr/>
                    <a:lstStyle/>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STATUS CODE 200</a:t>
                      </a: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r h="2168647">
                <a:tc>
                  <a:txBody>
                    <a:bodyPr/>
                    <a:lstStyle/>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errcode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p>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errmsg</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p>
                    <a:p>
                      <a:pPr marL="180975" indent="0">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psessionid</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"846d65a4e1bb38c350a280f46e6d2f6ab0a688df7edbb72b77bc5d03e3926cd6"</a:t>
                      </a:r>
                    </a:p>
                    <a:p>
                      <a:pPr>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extLst>
                  <a:ext uri="{0D108BD9-81ED-4DB2-BD59-A6C34878D82A}">
                    <a16:rowId xmlns:a16="http://schemas.microsoft.com/office/drawing/2014/main" xmlns="" val="10001"/>
                  </a:ext>
                </a:extLst>
              </a:tr>
            </a:tbl>
          </a:graphicData>
        </a:graphic>
      </p:graphicFrame>
      <p:sp>
        <p:nvSpPr>
          <p:cNvPr id="8" name="文本框 30">
            <a:extLst>
              <a:ext uri="{FF2B5EF4-FFF2-40B4-BE49-F238E27FC236}">
                <a16:creationId xmlns:a16="http://schemas.microsoft.com/office/drawing/2014/main" xmlns="" id="{7A03FAF4-68D9-48D5-B5CB-6A67582C2443}"/>
              </a:ext>
            </a:extLst>
          </p:cNvPr>
          <p:cNvSpPr txBox="1">
            <a:spLocks/>
          </p:cNvSpPr>
          <p:nvPr/>
        </p:nvSpPr>
        <p:spPr>
          <a:xfrm>
            <a:off x="6129822" y="3471017"/>
            <a:ext cx="5311994" cy="307777"/>
          </a:xfrm>
          <a:prstGeom prst="rect">
            <a:avLst/>
          </a:prstGeom>
          <a:solidFill>
            <a:srgbClr val="F4FBFE"/>
          </a:solidFill>
          <a:ln>
            <a:solidFill>
              <a:schemeClr val="accent1"/>
            </a:solidFill>
          </a:ln>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Response</a:t>
            </a:r>
          </a:p>
        </p:txBody>
      </p:sp>
      <p:sp>
        <p:nvSpPr>
          <p:cNvPr id="9" name="文本框 77">
            <a:extLst>
              <a:ext uri="{FF2B5EF4-FFF2-40B4-BE49-F238E27FC236}">
                <a16:creationId xmlns:a16="http://schemas.microsoft.com/office/drawing/2014/main" xmlns="" id="{B77F4C80-F057-4FB2-9A42-32DDDF3D4F3E}"/>
              </a:ext>
            </a:extLst>
          </p:cNvPr>
          <p:cNvSpPr txBox="1">
            <a:spLocks/>
          </p:cNvSpPr>
          <p:nvPr/>
        </p:nvSpPr>
        <p:spPr>
          <a:xfrm>
            <a:off x="465966" y="3471017"/>
            <a:ext cx="5311994" cy="307777"/>
          </a:xfrm>
          <a:prstGeom prst="rect">
            <a:avLst/>
          </a:prstGeom>
          <a:solidFill>
            <a:srgbClr val="F4FBFE"/>
          </a:solidFill>
          <a:ln>
            <a:solidFill>
              <a:schemeClr val="accent1"/>
            </a:solidFill>
          </a:ln>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a:t>
            </a:r>
          </a:p>
        </p:txBody>
      </p:sp>
    </p:spTree>
    <p:extLst>
      <p:ext uri="{BB962C8B-B14F-4D97-AF65-F5344CB8AC3E}">
        <p14:creationId xmlns:p14="http://schemas.microsoft.com/office/powerpoint/2010/main" val="2709487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069651-FBA0-489F-A9D6-EF716E03EA51}"/>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Interconnection Using Portal and RADIUS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 name="Object 2">
            <a:extLst>
              <a:ext uri="{FF2B5EF4-FFF2-40B4-BE49-F238E27FC236}">
                <a16:creationId xmlns:a16="http://schemas.microsoft.com/office/drawing/2014/main" xmlns="" id="{875B7886-F458-4529-B279-60CCE9C97D72}"/>
              </a:ext>
            </a:extLst>
          </p:cNvPr>
          <p:cNvGraphicFramePr>
            <a:graphicFrameLocks noChangeAspect="1"/>
          </p:cNvGraphicFramePr>
          <p:nvPr/>
        </p:nvGraphicFramePr>
        <p:xfrm>
          <a:off x="1786112" y="1795604"/>
          <a:ext cx="521996" cy="353984"/>
        </p:xfrm>
        <a:graphic>
          <a:graphicData uri="http://schemas.openxmlformats.org/presentationml/2006/ole">
            <mc:AlternateContent xmlns:mc="http://schemas.openxmlformats.org/markup-compatibility/2006">
              <mc:Choice xmlns:v="urn:schemas-microsoft-com:vml" Requires="v">
                <p:oleObj spid="_x0000_s1087" name="Visio" r:id="rId4" imgW="460915" imgH="303181" progId="Visio.Drawing.11">
                  <p:embed/>
                </p:oleObj>
              </mc:Choice>
              <mc:Fallback>
                <p:oleObj name="Visio" r:id="rId4" imgW="460915" imgH="30318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6112" y="1795604"/>
                        <a:ext cx="521996" cy="353984"/>
                      </a:xfrm>
                      <a:prstGeom prst="rect">
                        <a:avLst/>
                      </a:prstGeom>
                      <a:noFill/>
                      <a:ln>
                        <a:noFill/>
                      </a:ln>
                      <a:effectLst/>
                    </p:spPr>
                  </p:pic>
                </p:oleObj>
              </mc:Fallback>
            </mc:AlternateContent>
          </a:graphicData>
        </a:graphic>
      </p:graphicFrame>
      <p:sp>
        <p:nvSpPr>
          <p:cNvPr id="8" name="TextBox 10">
            <a:extLst>
              <a:ext uri="{FF2B5EF4-FFF2-40B4-BE49-F238E27FC236}">
                <a16:creationId xmlns:a16="http://schemas.microsoft.com/office/drawing/2014/main" xmlns="" id="{599AB4BF-493D-4DEB-806E-B0D0B9ACF691}"/>
              </a:ext>
            </a:extLst>
          </p:cNvPr>
          <p:cNvSpPr txBox="1"/>
          <p:nvPr/>
        </p:nvSpPr>
        <p:spPr>
          <a:xfrm>
            <a:off x="7574386" y="1263059"/>
            <a:ext cx="1451929" cy="523220"/>
          </a:xfrm>
          <a:prstGeom prst="rect">
            <a:avLst/>
          </a:prstGeom>
          <a:noFill/>
        </p:spPr>
        <p:txBody>
          <a:bodyPr wrap="square" rtlCol="0">
            <a:spAutoFit/>
          </a:bodyPr>
          <a:lstStyle>
            <a:defPPr>
              <a:defRPr lang="en-US"/>
            </a:defPPr>
            <a:lvl1pPr>
              <a:defRPr sz="1500">
                <a:solidFill>
                  <a:srgbClr val="0070C0"/>
                </a:solidFill>
              </a:defRPr>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Third-party portal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1">
            <a:extLst>
              <a:ext uri="{FF2B5EF4-FFF2-40B4-BE49-F238E27FC236}">
                <a16:creationId xmlns:a16="http://schemas.microsoft.com/office/drawing/2014/main" xmlns="" id="{71A968CC-2EEC-4288-AEEC-9D0A38124A1D}"/>
              </a:ext>
            </a:extLst>
          </p:cNvPr>
          <p:cNvSpPr txBox="1"/>
          <p:nvPr/>
        </p:nvSpPr>
        <p:spPr>
          <a:xfrm>
            <a:off x="9318385" y="1266409"/>
            <a:ext cx="1550664" cy="523220"/>
          </a:xfrm>
          <a:prstGeom prst="rect">
            <a:avLst/>
          </a:prstGeom>
          <a:noFill/>
        </p:spPr>
        <p:txBody>
          <a:bodyPr wrap="square" rtlCol="0">
            <a:spAutoFit/>
          </a:bodyPr>
          <a:lstStyle>
            <a:defPPr>
              <a:defRPr lang="en-US"/>
            </a:defPPr>
            <a:lvl1pPr>
              <a:defRPr sz="1500">
                <a:solidFill>
                  <a:srgbClr val="0070C0"/>
                </a:solidFill>
              </a:defRPr>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Third-party RADIUS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02D49FD3-9924-4D46-AF81-468186FB8B86}"/>
              </a:ext>
            </a:extLst>
          </p:cNvPr>
          <p:cNvCxnSpPr/>
          <p:nvPr/>
        </p:nvCxnSpPr>
        <p:spPr bwMode="auto">
          <a:xfrm>
            <a:off x="1972792" y="2089388"/>
            <a:ext cx="0" cy="4282927"/>
          </a:xfrm>
          <a:prstGeom prst="line">
            <a:avLst/>
          </a:prstGeom>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xmlns="" id="{4F955300-157E-459F-B72C-33F16352567D}"/>
              </a:ext>
            </a:extLst>
          </p:cNvPr>
          <p:cNvCxnSpPr/>
          <p:nvPr/>
        </p:nvCxnSpPr>
        <p:spPr bwMode="auto">
          <a:xfrm>
            <a:off x="4360882" y="2188311"/>
            <a:ext cx="0" cy="4281647"/>
          </a:xfrm>
          <a:prstGeom prst="line">
            <a:avLst/>
          </a:prstGeom>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 name="直接连接符 11">
            <a:extLst>
              <a:ext uri="{FF2B5EF4-FFF2-40B4-BE49-F238E27FC236}">
                <a16:creationId xmlns:a16="http://schemas.microsoft.com/office/drawing/2014/main" xmlns="" id="{873834CE-4273-488F-951B-669AD8C65522}"/>
              </a:ext>
            </a:extLst>
          </p:cNvPr>
          <p:cNvCxnSpPr/>
          <p:nvPr/>
        </p:nvCxnSpPr>
        <p:spPr bwMode="auto">
          <a:xfrm>
            <a:off x="6138561" y="2144313"/>
            <a:ext cx="0" cy="4325645"/>
          </a:xfrm>
          <a:prstGeom prst="line">
            <a:avLst/>
          </a:prstGeom>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 name="直接连接符 12">
            <a:extLst>
              <a:ext uri="{FF2B5EF4-FFF2-40B4-BE49-F238E27FC236}">
                <a16:creationId xmlns:a16="http://schemas.microsoft.com/office/drawing/2014/main" xmlns="" id="{B64A0D09-89F8-4E96-B694-F73A7EFF2F95}"/>
              </a:ext>
            </a:extLst>
          </p:cNvPr>
          <p:cNvCxnSpPr/>
          <p:nvPr/>
        </p:nvCxnSpPr>
        <p:spPr bwMode="auto">
          <a:xfrm>
            <a:off x="8112147" y="2128954"/>
            <a:ext cx="0" cy="4341004"/>
          </a:xfrm>
          <a:prstGeom prst="line">
            <a:avLst/>
          </a:prstGeom>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直接连接符 13">
            <a:extLst>
              <a:ext uri="{FF2B5EF4-FFF2-40B4-BE49-F238E27FC236}">
                <a16:creationId xmlns:a16="http://schemas.microsoft.com/office/drawing/2014/main" xmlns="" id="{BEE8D576-70CC-4836-A9E5-0581276FC901}"/>
              </a:ext>
            </a:extLst>
          </p:cNvPr>
          <p:cNvCxnSpPr/>
          <p:nvPr/>
        </p:nvCxnSpPr>
        <p:spPr bwMode="auto">
          <a:xfrm>
            <a:off x="9848707" y="2113592"/>
            <a:ext cx="0" cy="4356366"/>
          </a:xfrm>
          <a:prstGeom prst="line">
            <a:avLst/>
          </a:prstGeom>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 name="TextBox 17">
            <a:extLst>
              <a:ext uri="{FF2B5EF4-FFF2-40B4-BE49-F238E27FC236}">
                <a16:creationId xmlns:a16="http://schemas.microsoft.com/office/drawing/2014/main" xmlns="" id="{61033510-8DDD-49E2-8FB2-357593601272}"/>
              </a:ext>
            </a:extLst>
          </p:cNvPr>
          <p:cNvSpPr txBox="1"/>
          <p:nvPr/>
        </p:nvSpPr>
        <p:spPr>
          <a:xfrm>
            <a:off x="1734429" y="1482684"/>
            <a:ext cx="710451" cy="307777"/>
          </a:xfrm>
          <a:prstGeom prst="rect">
            <a:avLst/>
          </a:prstGeom>
          <a:noFill/>
        </p:spPr>
        <p:txBody>
          <a:bodyPr wrap="none" rtlCol="0">
            <a:spAutoFit/>
          </a:bodyPr>
          <a:lstStyle>
            <a:defPPr>
              <a:defRPr lang="en-US"/>
            </a:defPPr>
            <a:lvl1pPr>
              <a:defRPr sz="1500">
                <a:solidFill>
                  <a:srgbClr val="0070C0"/>
                </a:solidFill>
              </a:defRPr>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Client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8">
            <a:extLst>
              <a:ext uri="{FF2B5EF4-FFF2-40B4-BE49-F238E27FC236}">
                <a16:creationId xmlns:a16="http://schemas.microsoft.com/office/drawing/2014/main" xmlns="" id="{5640120B-D6F4-4EA9-8E86-3B30A177303E}"/>
              </a:ext>
            </a:extLst>
          </p:cNvPr>
          <p:cNvSpPr txBox="1"/>
          <p:nvPr/>
        </p:nvSpPr>
        <p:spPr>
          <a:xfrm>
            <a:off x="4172283" y="1422899"/>
            <a:ext cx="404278" cy="307777"/>
          </a:xfrm>
          <a:prstGeom prst="rect">
            <a:avLst/>
          </a:prstGeom>
          <a:noFill/>
        </p:spPr>
        <p:txBody>
          <a:bodyPr wrap="none" rtlCol="0">
            <a:spAutoFit/>
          </a:bodyPr>
          <a:lstStyle>
            <a:defPPr>
              <a:defRPr lang="en-US"/>
            </a:defPPr>
            <a:lvl1pPr>
              <a:defRPr sz="1500">
                <a:solidFill>
                  <a:srgbClr val="0070C0"/>
                </a:solidFill>
              </a:defRPr>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a:extLst>
              <a:ext uri="{FF2B5EF4-FFF2-40B4-BE49-F238E27FC236}">
                <a16:creationId xmlns:a16="http://schemas.microsoft.com/office/drawing/2014/main" xmlns="" id="{35BD45F0-3B2D-48DE-ACC0-0066E24DCC78}"/>
              </a:ext>
            </a:extLst>
          </p:cNvPr>
          <p:cNvCxnSpPr/>
          <p:nvPr/>
        </p:nvCxnSpPr>
        <p:spPr bwMode="auto">
          <a:xfrm>
            <a:off x="2001672" y="2188311"/>
            <a:ext cx="2372750" cy="8084"/>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9" name="TextBox 21">
            <a:extLst>
              <a:ext uri="{FF2B5EF4-FFF2-40B4-BE49-F238E27FC236}">
                <a16:creationId xmlns:a16="http://schemas.microsoft.com/office/drawing/2014/main" xmlns="" id="{1902E7CD-AFF6-410B-B7F1-6F7E468CEBFE}"/>
              </a:ext>
            </a:extLst>
          </p:cNvPr>
          <p:cNvSpPr txBox="1"/>
          <p:nvPr/>
        </p:nvSpPr>
        <p:spPr>
          <a:xfrm>
            <a:off x="2267434" y="1353082"/>
            <a:ext cx="1806854" cy="830997"/>
          </a:xfrm>
          <a:prstGeom prst="rect">
            <a:avLst/>
          </a:prstGeom>
          <a:noFill/>
        </p:spPr>
        <p:txBody>
          <a:bodyPr wrap="square"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connects to a Wi-Fi network and opens a browser to access the Internet.</a:t>
            </a:r>
          </a:p>
        </p:txBody>
      </p:sp>
      <p:cxnSp>
        <p:nvCxnSpPr>
          <p:cNvPr id="20" name="直接箭头连接符 19">
            <a:extLst>
              <a:ext uri="{FF2B5EF4-FFF2-40B4-BE49-F238E27FC236}">
                <a16:creationId xmlns:a16="http://schemas.microsoft.com/office/drawing/2014/main" xmlns="" id="{4C56DD4E-64B0-4132-9C50-1EC3E048B795}"/>
              </a:ext>
            </a:extLst>
          </p:cNvPr>
          <p:cNvCxnSpPr/>
          <p:nvPr/>
        </p:nvCxnSpPr>
        <p:spPr bwMode="auto">
          <a:xfrm flipH="1">
            <a:off x="2001672" y="2635380"/>
            <a:ext cx="233652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1" name="TextBox 23">
            <a:extLst>
              <a:ext uri="{FF2B5EF4-FFF2-40B4-BE49-F238E27FC236}">
                <a16:creationId xmlns:a16="http://schemas.microsoft.com/office/drawing/2014/main" xmlns="" id="{ACE5D4C7-7E0A-4BD4-BCAB-BA104827C632}"/>
              </a:ext>
            </a:extLst>
          </p:cNvPr>
          <p:cNvSpPr txBox="1"/>
          <p:nvPr/>
        </p:nvSpPr>
        <p:spPr>
          <a:xfrm>
            <a:off x="1933552" y="2169899"/>
            <a:ext cx="2468449" cy="461665"/>
          </a:xfrm>
          <a:prstGeom prst="rect">
            <a:avLst/>
          </a:prstGeom>
          <a:noFill/>
        </p:spPr>
        <p:txBody>
          <a:bodyPr wrap="square"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is redirected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2" name="直接箭头连接符 21">
            <a:extLst>
              <a:ext uri="{FF2B5EF4-FFF2-40B4-BE49-F238E27FC236}">
                <a16:creationId xmlns:a16="http://schemas.microsoft.com/office/drawing/2014/main" xmlns="" id="{F7808474-B0AD-41A5-9670-980951A5D8A4}"/>
              </a:ext>
            </a:extLst>
          </p:cNvPr>
          <p:cNvCxnSpPr/>
          <p:nvPr/>
        </p:nvCxnSpPr>
        <p:spPr bwMode="auto">
          <a:xfrm flipV="1">
            <a:off x="2001672" y="3041130"/>
            <a:ext cx="4212347" cy="2873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3" name="TextBox 25">
            <a:extLst>
              <a:ext uri="{FF2B5EF4-FFF2-40B4-BE49-F238E27FC236}">
                <a16:creationId xmlns:a16="http://schemas.microsoft.com/office/drawing/2014/main" xmlns="" id="{F4D18550-E432-40FC-8289-B4C0C7BE3597}"/>
              </a:ext>
            </a:extLst>
          </p:cNvPr>
          <p:cNvSpPr txBox="1"/>
          <p:nvPr/>
        </p:nvSpPr>
        <p:spPr>
          <a:xfrm>
            <a:off x="1929129" y="2623269"/>
            <a:ext cx="2754523" cy="461665"/>
          </a:xfrm>
          <a:prstGeom prst="rect">
            <a:avLst/>
          </a:prstGeom>
          <a:noFill/>
        </p:spPr>
        <p:txBody>
          <a:bodyPr wrap="square"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Redirects the user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4" name="直接箭头连接符 23">
            <a:extLst>
              <a:ext uri="{FF2B5EF4-FFF2-40B4-BE49-F238E27FC236}">
                <a16:creationId xmlns:a16="http://schemas.microsoft.com/office/drawing/2014/main" xmlns="" id="{64B136E9-46FD-4949-96F5-0D4B27553654}"/>
              </a:ext>
            </a:extLst>
          </p:cNvPr>
          <p:cNvCxnSpPr/>
          <p:nvPr/>
        </p:nvCxnSpPr>
        <p:spPr bwMode="auto">
          <a:xfrm flipH="1" flipV="1">
            <a:off x="2001673" y="3812127"/>
            <a:ext cx="6116474" cy="1495"/>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25" name="TextBox 27">
            <a:extLst>
              <a:ext uri="{FF2B5EF4-FFF2-40B4-BE49-F238E27FC236}">
                <a16:creationId xmlns:a16="http://schemas.microsoft.com/office/drawing/2014/main" xmlns="" id="{4D0FE2CD-E708-4CD6-AB99-7740F83EE906}"/>
              </a:ext>
            </a:extLst>
          </p:cNvPr>
          <p:cNvSpPr txBox="1"/>
          <p:nvPr/>
        </p:nvSpPr>
        <p:spPr>
          <a:xfrm>
            <a:off x="1942038" y="3553031"/>
            <a:ext cx="6006773" cy="276999"/>
          </a:xfrm>
          <a:prstGeom prst="rect">
            <a:avLst/>
          </a:prstGeom>
          <a:noFill/>
        </p:spPr>
        <p:txBody>
          <a:bodyPr wrap="none"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Instructs the user to push the user name and password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6" name="直接箭头连接符 25">
            <a:extLst>
              <a:ext uri="{FF2B5EF4-FFF2-40B4-BE49-F238E27FC236}">
                <a16:creationId xmlns:a16="http://schemas.microsoft.com/office/drawing/2014/main" xmlns="" id="{2BC47F6F-8725-4168-94D1-142CBF14232A}"/>
              </a:ext>
            </a:extLst>
          </p:cNvPr>
          <p:cNvCxnSpPr>
            <a:endCxn id="29" idx="1"/>
          </p:cNvCxnSpPr>
          <p:nvPr/>
        </p:nvCxnSpPr>
        <p:spPr bwMode="auto">
          <a:xfrm>
            <a:off x="2001672" y="4268872"/>
            <a:ext cx="415432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7" name="TextBox 29">
            <a:extLst>
              <a:ext uri="{FF2B5EF4-FFF2-40B4-BE49-F238E27FC236}">
                <a16:creationId xmlns:a16="http://schemas.microsoft.com/office/drawing/2014/main" xmlns="" id="{3DF5DC4C-6FEF-4BD6-882A-8212A5853A64}"/>
              </a:ext>
            </a:extLst>
          </p:cNvPr>
          <p:cNvSpPr txBox="1"/>
          <p:nvPr/>
        </p:nvSpPr>
        <p:spPr>
          <a:xfrm>
            <a:off x="1943447" y="3835573"/>
            <a:ext cx="4270572" cy="461665"/>
          </a:xfrm>
          <a:prstGeom prst="rect">
            <a:avLst/>
          </a:prstGeom>
          <a:noFill/>
        </p:spPr>
        <p:txBody>
          <a:bodyPr wrap="square"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page pushes the user name and password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8" name="直接箭头连接符 27">
            <a:extLst>
              <a:ext uri="{FF2B5EF4-FFF2-40B4-BE49-F238E27FC236}">
                <a16:creationId xmlns:a16="http://schemas.microsoft.com/office/drawing/2014/main" xmlns="" id="{2D1DD24D-ABFD-4760-AB85-67CBCB3A8DA7}"/>
              </a:ext>
            </a:extLst>
          </p:cNvPr>
          <p:cNvCxnSpPr/>
          <p:nvPr/>
        </p:nvCxnSpPr>
        <p:spPr bwMode="auto">
          <a:xfrm flipV="1">
            <a:off x="6137375" y="4497948"/>
            <a:ext cx="3705333" cy="1"/>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29" name="TextBox 31">
            <a:extLst>
              <a:ext uri="{FF2B5EF4-FFF2-40B4-BE49-F238E27FC236}">
                <a16:creationId xmlns:a16="http://schemas.microsoft.com/office/drawing/2014/main" xmlns="" id="{7829CD8C-4ED1-41A8-A294-9E4AA41D7945}"/>
              </a:ext>
            </a:extLst>
          </p:cNvPr>
          <p:cNvSpPr txBox="1"/>
          <p:nvPr/>
        </p:nvSpPr>
        <p:spPr>
          <a:xfrm>
            <a:off x="6155996" y="4038039"/>
            <a:ext cx="3744798" cy="461665"/>
          </a:xfrm>
          <a:prstGeom prst="rect">
            <a:avLst/>
          </a:prstGeom>
          <a:noFill/>
        </p:spPr>
        <p:txBody>
          <a:bodyPr wrap="square"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Initiates an access authentication request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0" name="直接箭头连接符 29">
            <a:extLst>
              <a:ext uri="{FF2B5EF4-FFF2-40B4-BE49-F238E27FC236}">
                <a16:creationId xmlns:a16="http://schemas.microsoft.com/office/drawing/2014/main" xmlns="" id="{539C8CDD-16DD-47B4-832D-4E79EBDB6EF5}"/>
              </a:ext>
            </a:extLst>
          </p:cNvPr>
          <p:cNvCxnSpPr/>
          <p:nvPr/>
        </p:nvCxnSpPr>
        <p:spPr bwMode="auto">
          <a:xfrm flipH="1" flipV="1">
            <a:off x="6136218" y="4880107"/>
            <a:ext cx="3705333"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31" name="直接箭头连接符 30">
            <a:extLst>
              <a:ext uri="{FF2B5EF4-FFF2-40B4-BE49-F238E27FC236}">
                <a16:creationId xmlns:a16="http://schemas.microsoft.com/office/drawing/2014/main" xmlns="" id="{E4E72F4B-65C4-433E-A10B-167B942D1AE8}"/>
              </a:ext>
            </a:extLst>
          </p:cNvPr>
          <p:cNvCxnSpPr/>
          <p:nvPr/>
        </p:nvCxnSpPr>
        <p:spPr bwMode="auto">
          <a:xfrm flipH="1">
            <a:off x="4346954" y="4935105"/>
            <a:ext cx="1758551"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2" name="TextBox 34">
            <a:extLst>
              <a:ext uri="{FF2B5EF4-FFF2-40B4-BE49-F238E27FC236}">
                <a16:creationId xmlns:a16="http://schemas.microsoft.com/office/drawing/2014/main" xmlns="" id="{D40BC2DF-3377-44F5-9E4B-78605618258E}"/>
              </a:ext>
            </a:extLst>
          </p:cNvPr>
          <p:cNvSpPr txBox="1"/>
          <p:nvPr/>
        </p:nvSpPr>
        <p:spPr>
          <a:xfrm>
            <a:off x="4301959" y="4473440"/>
            <a:ext cx="2066608" cy="461665"/>
          </a:xfrm>
          <a:prstGeom prst="rect">
            <a:avLst/>
          </a:prstGeom>
          <a:noFill/>
        </p:spPr>
        <p:txBody>
          <a:bodyPr wrap="square" rtlCol="0">
            <a:spAutoFit/>
          </a:bodyPr>
          <a:lstStyle/>
          <a:p>
            <a:pPr marL="180975" indent="-180975">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Instructs the AP to perform authorization.</a:t>
            </a:r>
          </a:p>
        </p:txBody>
      </p:sp>
      <p:cxnSp>
        <p:nvCxnSpPr>
          <p:cNvPr id="33" name="直接箭头连接符 32">
            <a:extLst>
              <a:ext uri="{FF2B5EF4-FFF2-40B4-BE49-F238E27FC236}">
                <a16:creationId xmlns:a16="http://schemas.microsoft.com/office/drawing/2014/main" xmlns="" id="{EDDFE4BD-3604-492F-9D54-6ABD3121D2C3}"/>
              </a:ext>
            </a:extLst>
          </p:cNvPr>
          <p:cNvCxnSpPr/>
          <p:nvPr/>
        </p:nvCxnSpPr>
        <p:spPr bwMode="auto">
          <a:xfrm>
            <a:off x="6139830" y="5306135"/>
            <a:ext cx="3708877"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34" name="TextBox 36">
            <a:extLst>
              <a:ext uri="{FF2B5EF4-FFF2-40B4-BE49-F238E27FC236}">
                <a16:creationId xmlns:a16="http://schemas.microsoft.com/office/drawing/2014/main" xmlns="" id="{1DED22B4-8B91-4185-83C8-8491CA11E63A}"/>
              </a:ext>
            </a:extLst>
          </p:cNvPr>
          <p:cNvSpPr txBox="1"/>
          <p:nvPr/>
        </p:nvSpPr>
        <p:spPr>
          <a:xfrm>
            <a:off x="6079318" y="4902040"/>
            <a:ext cx="3493389" cy="461665"/>
          </a:xfrm>
          <a:prstGeom prst="rect">
            <a:avLst/>
          </a:prstGeom>
          <a:noFill/>
        </p:spPr>
        <p:txBody>
          <a:bodyPr wrap="square" rtlCol="0">
            <a:spAutoFit/>
          </a:bodyPr>
          <a:lstStyle/>
          <a:p>
            <a:pPr marL="180975" indent="-180975">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Sends the accounting messages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5" name="直接箭头连接符 34">
            <a:extLst>
              <a:ext uri="{FF2B5EF4-FFF2-40B4-BE49-F238E27FC236}">
                <a16:creationId xmlns:a16="http://schemas.microsoft.com/office/drawing/2014/main" xmlns="" id="{D331C559-A10E-4825-98E0-A3192D9C574C}"/>
              </a:ext>
            </a:extLst>
          </p:cNvPr>
          <p:cNvCxnSpPr/>
          <p:nvPr/>
        </p:nvCxnSpPr>
        <p:spPr bwMode="auto">
          <a:xfrm flipH="1">
            <a:off x="1929129" y="6360354"/>
            <a:ext cx="6171443" cy="11961"/>
          </a:xfrm>
          <a:prstGeom prst="straightConnector1">
            <a:avLst/>
          </a:prstGeom>
          <a:ln w="19050" cap="flat" cmpd="sng" algn="ctr">
            <a:solidFill>
              <a:srgbClr val="EC7061"/>
            </a:solidFill>
            <a:prstDash val="solid"/>
            <a:round/>
            <a:headEnd type="none" w="sm"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36" name="直接箭头连接符 35">
            <a:extLst>
              <a:ext uri="{FF2B5EF4-FFF2-40B4-BE49-F238E27FC236}">
                <a16:creationId xmlns:a16="http://schemas.microsoft.com/office/drawing/2014/main" xmlns="" id="{61088FD9-B0F1-4B2D-AF86-54D81655661E}"/>
              </a:ext>
            </a:extLst>
          </p:cNvPr>
          <p:cNvCxnSpPr/>
          <p:nvPr/>
        </p:nvCxnSpPr>
        <p:spPr bwMode="auto">
          <a:xfrm flipH="1">
            <a:off x="1972792" y="5701843"/>
            <a:ext cx="4132713"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a16="http://schemas.microsoft.com/office/drawing/2014/main" xmlns="" id="{E289173A-EF82-4CBD-BF25-1B5BB284B686}"/>
              </a:ext>
            </a:extLst>
          </p:cNvPr>
          <p:cNvCxnSpPr/>
          <p:nvPr/>
        </p:nvCxnSpPr>
        <p:spPr bwMode="auto">
          <a:xfrm flipV="1">
            <a:off x="1946544" y="6032632"/>
            <a:ext cx="6163478" cy="23092"/>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39" name="TextBox 41">
            <a:extLst>
              <a:ext uri="{FF2B5EF4-FFF2-40B4-BE49-F238E27FC236}">
                <a16:creationId xmlns:a16="http://schemas.microsoft.com/office/drawing/2014/main" xmlns="" id="{CEE8D761-2864-4189-986E-D301CD14B6EF}"/>
              </a:ext>
            </a:extLst>
          </p:cNvPr>
          <p:cNvSpPr txBox="1"/>
          <p:nvPr/>
        </p:nvSpPr>
        <p:spPr>
          <a:xfrm>
            <a:off x="1961415" y="5801239"/>
            <a:ext cx="2069797" cy="276999"/>
          </a:xfrm>
          <a:prstGeom prst="rect">
            <a:avLst/>
          </a:prstGeom>
          <a:noFill/>
        </p:spPr>
        <p:txBody>
          <a:bodyPr wrap="none" rtlCol="0">
            <a:spAutoFit/>
          </a:bodyPr>
          <a:lstStyle/>
          <a:p>
            <a:pPr marL="180975" indent="-180975">
              <a:buFont typeface="+mj-lt"/>
              <a:buAutoNum type="arabicPeriod" startAt="1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Obtains page resources.</a:t>
            </a:r>
          </a:p>
        </p:txBody>
      </p:sp>
      <p:cxnSp>
        <p:nvCxnSpPr>
          <p:cNvPr id="40" name="直接箭头连接符 39">
            <a:extLst>
              <a:ext uri="{FF2B5EF4-FFF2-40B4-BE49-F238E27FC236}">
                <a16:creationId xmlns:a16="http://schemas.microsoft.com/office/drawing/2014/main" xmlns="" id="{C0C8FCF4-0F25-4BF9-9743-A1408B000369}"/>
              </a:ext>
            </a:extLst>
          </p:cNvPr>
          <p:cNvCxnSpPr/>
          <p:nvPr/>
        </p:nvCxnSpPr>
        <p:spPr bwMode="auto">
          <a:xfrm flipH="1">
            <a:off x="1995673" y="3285482"/>
            <a:ext cx="4149095" cy="13744"/>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41" name="TextBox 43">
            <a:extLst>
              <a:ext uri="{FF2B5EF4-FFF2-40B4-BE49-F238E27FC236}">
                <a16:creationId xmlns:a16="http://schemas.microsoft.com/office/drawing/2014/main" xmlns="" id="{CE880A39-56F2-4532-9463-0E5CA0CD5C6F}"/>
              </a:ext>
            </a:extLst>
          </p:cNvPr>
          <p:cNvSpPr txBox="1"/>
          <p:nvPr/>
        </p:nvSpPr>
        <p:spPr>
          <a:xfrm>
            <a:off x="1929129" y="3033135"/>
            <a:ext cx="4466287" cy="276999"/>
          </a:xfrm>
          <a:prstGeom prst="rect">
            <a:avLst/>
          </a:prstGeom>
          <a:noFill/>
        </p:spPr>
        <p:txBody>
          <a:bodyPr wrap="none"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is redirected to the third-party portal page again.</a:t>
            </a:r>
          </a:p>
        </p:txBody>
      </p:sp>
      <p:cxnSp>
        <p:nvCxnSpPr>
          <p:cNvPr id="42" name="直接箭头连接符 41">
            <a:extLst>
              <a:ext uri="{FF2B5EF4-FFF2-40B4-BE49-F238E27FC236}">
                <a16:creationId xmlns:a16="http://schemas.microsoft.com/office/drawing/2014/main" xmlns="" id="{83D53C14-9D09-4A9C-B99D-19DC26F655C1}"/>
              </a:ext>
            </a:extLst>
          </p:cNvPr>
          <p:cNvCxnSpPr/>
          <p:nvPr/>
        </p:nvCxnSpPr>
        <p:spPr bwMode="auto">
          <a:xfrm>
            <a:off x="2023004" y="3537673"/>
            <a:ext cx="6087019"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43" name="TextBox 45">
            <a:extLst>
              <a:ext uri="{FF2B5EF4-FFF2-40B4-BE49-F238E27FC236}">
                <a16:creationId xmlns:a16="http://schemas.microsoft.com/office/drawing/2014/main" xmlns="" id="{C316998C-0C0F-4F91-8A8F-3B5A5D3C5DD7}"/>
              </a:ext>
            </a:extLst>
          </p:cNvPr>
          <p:cNvSpPr txBox="1"/>
          <p:nvPr/>
        </p:nvSpPr>
        <p:spPr>
          <a:xfrm>
            <a:off x="1941299" y="3287293"/>
            <a:ext cx="6768199" cy="276999"/>
          </a:xfrm>
          <a:prstGeom prst="rect">
            <a:avLst/>
          </a:prstGeom>
          <a:noFill/>
        </p:spPr>
        <p:txBody>
          <a:bodyPr wrap="none"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Redirects the user to the third-party portal page. The user logs in to the page as prompted.</a:t>
            </a:r>
          </a:p>
        </p:txBody>
      </p:sp>
      <p:sp>
        <p:nvSpPr>
          <p:cNvPr id="44" name="TextBox 46">
            <a:extLst>
              <a:ext uri="{FF2B5EF4-FFF2-40B4-BE49-F238E27FC236}">
                <a16:creationId xmlns:a16="http://schemas.microsoft.com/office/drawing/2014/main" xmlns="" id="{E37B5C1B-206F-48E9-A1C1-49F3E6D6876E}"/>
              </a:ext>
            </a:extLst>
          </p:cNvPr>
          <p:cNvSpPr txBox="1"/>
          <p:nvPr/>
        </p:nvSpPr>
        <p:spPr>
          <a:xfrm>
            <a:off x="6124282" y="4467897"/>
            <a:ext cx="3760964" cy="461665"/>
          </a:xfrm>
          <a:prstGeom prst="rect">
            <a:avLst/>
          </a:prstGeom>
          <a:noFill/>
        </p:spPr>
        <p:txBody>
          <a:bodyPr wrap="square" rtlCol="0">
            <a:spAutoFit/>
          </a:bodyPr>
          <a:lstStyle/>
          <a:p>
            <a:pPr marL="180975" indent="-180975">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Accepts or rejects the access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TextBox 47">
            <a:extLst>
              <a:ext uri="{FF2B5EF4-FFF2-40B4-BE49-F238E27FC236}">
                <a16:creationId xmlns:a16="http://schemas.microsoft.com/office/drawing/2014/main" xmlns="" id="{A82399C7-8885-4FF0-BC6E-4D4871F0290F}"/>
              </a:ext>
            </a:extLst>
          </p:cNvPr>
          <p:cNvSpPr txBox="1"/>
          <p:nvPr/>
        </p:nvSpPr>
        <p:spPr>
          <a:xfrm>
            <a:off x="1944558" y="6099139"/>
            <a:ext cx="1667444" cy="276999"/>
          </a:xfrm>
          <a:prstGeom prst="rect">
            <a:avLst/>
          </a:prstGeom>
          <a:noFill/>
        </p:spPr>
        <p:txBody>
          <a:bodyPr wrap="none" rtlCol="0">
            <a:spAutoFit/>
          </a:bodyPr>
          <a:lstStyle/>
          <a:p>
            <a:pPr marL="180975" indent="-180975">
              <a:buFont typeface="+mj-lt"/>
              <a:buAutoNum type="arabicPeriod" startAt="1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Displays the page.</a:t>
            </a:r>
          </a:p>
        </p:txBody>
      </p:sp>
      <p:sp>
        <p:nvSpPr>
          <p:cNvPr id="46" name="TextBox 65">
            <a:extLst>
              <a:ext uri="{FF2B5EF4-FFF2-40B4-BE49-F238E27FC236}">
                <a16:creationId xmlns:a16="http://schemas.microsoft.com/office/drawing/2014/main" xmlns="" id="{FC74F623-21F9-4C40-A6D8-6E78050E9AA4}"/>
              </a:ext>
            </a:extLst>
          </p:cNvPr>
          <p:cNvSpPr txBox="1"/>
          <p:nvPr/>
        </p:nvSpPr>
        <p:spPr>
          <a:xfrm>
            <a:off x="504019" y="4353851"/>
            <a:ext cx="1409363" cy="2031325"/>
          </a:xfrm>
          <a:prstGeom prst="rect">
            <a:avLst/>
          </a:prstGeom>
          <a:solidFill>
            <a:srgbClr val="F4FBFE"/>
          </a:solidFill>
          <a:ln>
            <a:solidFill>
              <a:srgbClr val="99DFF9"/>
            </a:solidFill>
          </a:ln>
        </p:spPr>
        <p:txBody>
          <a:bodyPr wrap="square" rtlCol="0">
            <a:spAutoFit/>
          </a:bodyPr>
          <a:lstStyle/>
          <a:p>
            <a:pPr>
              <a:lnSpc>
                <a:spcPct val="15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authentication fails, a dialog box is popped up to display the failure information page.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8" name="图片 47">
            <a:extLst>
              <a:ext uri="{FF2B5EF4-FFF2-40B4-BE49-F238E27FC236}">
                <a16:creationId xmlns:a16="http://schemas.microsoft.com/office/drawing/2014/main" xmlns="" id="{7FDD9407-6FC6-4162-8B16-7A313DCDAB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71136" y="1682560"/>
            <a:ext cx="951607" cy="540946"/>
          </a:xfrm>
          <a:prstGeom prst="rect">
            <a:avLst/>
          </a:prstGeom>
        </p:spPr>
      </p:pic>
      <p:sp>
        <p:nvSpPr>
          <p:cNvPr id="49" name="文本框 48">
            <a:extLst>
              <a:ext uri="{FF2B5EF4-FFF2-40B4-BE49-F238E27FC236}">
                <a16:creationId xmlns:a16="http://schemas.microsoft.com/office/drawing/2014/main" xmlns="" id="{950BF48D-870F-4719-B624-ABE93A4134DF}"/>
              </a:ext>
            </a:extLst>
          </p:cNvPr>
          <p:cNvSpPr txBox="1"/>
          <p:nvPr/>
        </p:nvSpPr>
        <p:spPr>
          <a:xfrm>
            <a:off x="5193232" y="1353082"/>
            <a:ext cx="1925527" cy="307777"/>
          </a:xfrm>
          <a:prstGeom prst="rect">
            <a:avLst/>
          </a:prstGeom>
          <a:noFill/>
        </p:spPr>
        <p:txBody>
          <a:bodyPr wrap="none" rtlCol="0">
            <a:spAutoFit/>
          </a:bodyPr>
          <a:lstStyle/>
          <a:p>
            <a:r>
              <a:rPr lang="en-US" sz="14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a:extLst>
              <a:ext uri="{FF2B5EF4-FFF2-40B4-BE49-F238E27FC236}">
                <a16:creationId xmlns:a16="http://schemas.microsoft.com/office/drawing/2014/main" xmlns="" id="{200418FE-C592-462C-8FB2-B49653CEEE31}"/>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155447" y="1726531"/>
            <a:ext cx="485437" cy="398059"/>
          </a:xfrm>
          <a:prstGeom prst="rect">
            <a:avLst/>
          </a:prstGeom>
        </p:spPr>
      </p:pic>
      <p:pic>
        <p:nvPicPr>
          <p:cNvPr id="51" name="图片 50">
            <a:extLst>
              <a:ext uri="{FF2B5EF4-FFF2-40B4-BE49-F238E27FC236}">
                <a16:creationId xmlns:a16="http://schemas.microsoft.com/office/drawing/2014/main" xmlns="" id="{453378F2-DACC-4EC6-AF19-DD26E86BA04B}"/>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7805734" y="1813730"/>
            <a:ext cx="540000" cy="442800"/>
          </a:xfrm>
          <a:prstGeom prst="rect">
            <a:avLst/>
          </a:prstGeom>
        </p:spPr>
      </p:pic>
      <p:pic>
        <p:nvPicPr>
          <p:cNvPr id="52" name="图片 51">
            <a:extLst>
              <a:ext uri="{FF2B5EF4-FFF2-40B4-BE49-F238E27FC236}">
                <a16:creationId xmlns:a16="http://schemas.microsoft.com/office/drawing/2014/main" xmlns="" id="{025801F1-FC75-4CD1-8E3F-F8920172A656}"/>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9572707" y="1753350"/>
            <a:ext cx="529676" cy="442800"/>
          </a:xfrm>
          <a:prstGeom prst="rect">
            <a:avLst/>
          </a:prstGeom>
        </p:spPr>
      </p:pic>
      <p:sp>
        <p:nvSpPr>
          <p:cNvPr id="37" name="TextBox 39">
            <a:extLst>
              <a:ext uri="{FF2B5EF4-FFF2-40B4-BE49-F238E27FC236}">
                <a16:creationId xmlns:a16="http://schemas.microsoft.com/office/drawing/2014/main" xmlns="" id="{A8E2A560-EBE7-4E44-A418-36A9C4DB4B30}"/>
              </a:ext>
            </a:extLst>
          </p:cNvPr>
          <p:cNvSpPr txBox="1"/>
          <p:nvPr/>
        </p:nvSpPr>
        <p:spPr>
          <a:xfrm>
            <a:off x="1914952" y="4935105"/>
            <a:ext cx="4453615" cy="830997"/>
          </a:xfrm>
          <a:prstGeom prst="rect">
            <a:avLst/>
          </a:prstGeom>
          <a:noFill/>
        </p:spPr>
        <p:txBody>
          <a:bodyPr wrap="square" rtlCol="0">
            <a:spAutoFit/>
          </a:bodyPr>
          <a:lstStyle/>
          <a:p>
            <a:pPr marL="180975" indent="-180975">
              <a:buFont typeface="+mj-lt"/>
              <a:buAutoNum type="arabicPeriod" startAt="1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the authentication succeeds, the success page is displayed (pushed by the third-party portal server</a:t>
            </a:r>
            <a:r>
              <a:rPr lang="en-US" sz="1200">
                <a:latin typeface="Huawei Sans" panose="020C0503030203020204" pitchFamily="34" charset="0"/>
                <a:ea typeface="方正兰亭黑简体" panose="02000000000000000000" pitchFamily="2" charset="-122"/>
                <a:sym typeface="Huawei Sans" panose="020C0503030203020204" pitchFamily="34" charset="0"/>
              </a:rPr>
              <a: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If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authentication fails, the failure information page is displayed.</a:t>
            </a:r>
          </a:p>
        </p:txBody>
      </p:sp>
    </p:spTree>
    <p:extLst>
      <p:ext uri="{BB962C8B-B14F-4D97-AF65-F5344CB8AC3E}">
        <p14:creationId xmlns:p14="http://schemas.microsoft.com/office/powerpoint/2010/main" val="75948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O&amp;M</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1704101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99D416-9015-4FBA-B153-B5339D565BEE}"/>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LBS Introduction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a:extLst>
              <a:ext uri="{FF2B5EF4-FFF2-40B4-BE49-F238E27FC236}">
                <a16:creationId xmlns:a16="http://schemas.microsoft.com/office/drawing/2014/main" xmlns="" id="{29979EBF-5059-4550-8209-02A8A832D6A2}"/>
              </a:ext>
            </a:extLst>
          </p:cNvPr>
          <p:cNvSpPr/>
          <p:nvPr/>
        </p:nvSpPr>
        <p:spPr>
          <a:xfrm>
            <a:off x="8016500" y="5382773"/>
            <a:ext cx="3504940" cy="337978"/>
          </a:xfrm>
          <a:prstGeom prst="rect">
            <a:avLst/>
          </a:prstGeom>
          <a:solidFill>
            <a:schemeClr val="bg1"/>
          </a:solidFill>
        </p:spPr>
        <p:txBody>
          <a:bodyPr wrap="square">
            <a:spAutoFit/>
          </a:bodyPr>
          <a:lstStyle/>
          <a:p>
            <a:pPr>
              <a:lnSpc>
                <a:spcPct val="150000"/>
              </a:lnSpc>
            </a:pP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618982202"/>
              </p:ext>
            </p:extLst>
          </p:nvPr>
        </p:nvGraphicFramePr>
        <p:xfrm>
          <a:off x="7366660" y="4449408"/>
          <a:ext cx="4334480" cy="1902266"/>
        </p:xfrm>
        <a:graphic>
          <a:graphicData uri="http://schemas.openxmlformats.org/drawingml/2006/table">
            <a:tbl>
              <a:tblPr/>
              <a:tblGrid>
                <a:gridCol w="1176806">
                  <a:extLst>
                    <a:ext uri="{9D8B030D-6E8A-4147-A177-3AD203B41FA5}">
                      <a16:colId xmlns:a16="http://schemas.microsoft.com/office/drawing/2014/main" xmlns="" val="20000"/>
                    </a:ext>
                  </a:extLst>
                </a:gridCol>
                <a:gridCol w="3157674">
                  <a:extLst>
                    <a:ext uri="{9D8B030D-6E8A-4147-A177-3AD203B41FA5}">
                      <a16:colId xmlns:a16="http://schemas.microsoft.com/office/drawing/2014/main" xmlns="" val="20001"/>
                    </a:ext>
                  </a:extLst>
                </a:gridCol>
              </a:tblGrid>
              <a:tr h="244335">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45146">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HTTPS + JSON</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Applicable to the interconnection with an LBS system</a:t>
                      </a: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 deployed based 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software as a service</a:t>
                      </a:r>
                      <a:r>
                        <a:rPr lang="en-US" altLang="zh-CN"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(SaaS).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45146">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Applicable to the </a:t>
                      </a:r>
                      <a:r>
                        <a:rPr lang="en-US" sz="1200">
                          <a:latin typeface="Huawei Sans" panose="020C0503030203020204" pitchFamily="34" charset="0"/>
                          <a:ea typeface="方正兰亭黑简体" panose="02000000000000000000" pitchFamily="2" charset="-122"/>
                          <a:sym typeface="Huawei Sans" panose="020C0503030203020204" pitchFamily="34" charset="0"/>
                        </a:rPr>
                        <a:t>on-premise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45146">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Applicable to locating Bluetooth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terminals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and reporting terminal data.</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pSp>
        <p:nvGrpSpPr>
          <p:cNvPr id="59" name="组合 58"/>
          <p:cNvGrpSpPr/>
          <p:nvPr/>
        </p:nvGrpSpPr>
        <p:grpSpPr>
          <a:xfrm>
            <a:off x="943069" y="2297835"/>
            <a:ext cx="6122797" cy="4139581"/>
            <a:chOff x="337522" y="1233488"/>
            <a:chExt cx="7422564" cy="5018345"/>
          </a:xfrm>
        </p:grpSpPr>
        <p:sp>
          <p:nvSpPr>
            <p:cNvPr id="11" name="Freeform 159">
              <a:extLst>
                <a:ext uri="{FF2B5EF4-FFF2-40B4-BE49-F238E27FC236}">
                  <a16:creationId xmlns:a16="http://schemas.microsoft.com/office/drawing/2014/main" xmlns="" id="{0BA610E4-2C68-4349-840F-29F43D2A463D}"/>
                </a:ext>
              </a:extLst>
            </p:cNvPr>
            <p:cNvSpPr/>
            <p:nvPr/>
          </p:nvSpPr>
          <p:spPr>
            <a:xfrm flipH="1">
              <a:off x="628941" y="1548553"/>
              <a:ext cx="2344264" cy="122779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a:extLst>
                <a:ext uri="{FF2B5EF4-FFF2-40B4-BE49-F238E27FC236}">
                  <a16:creationId xmlns:a16="http://schemas.microsoft.com/office/drawing/2014/main" xmlns=""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78342" y="2001331"/>
              <a:ext cx="558253" cy="473690"/>
            </a:xfrm>
            <a:prstGeom prst="rect">
              <a:avLst/>
            </a:prstGeom>
          </p:spPr>
        </p:pic>
        <p:pic>
          <p:nvPicPr>
            <p:cNvPr id="14" name="图片 13">
              <a:extLst>
                <a:ext uri="{FF2B5EF4-FFF2-40B4-BE49-F238E27FC236}">
                  <a16:creationId xmlns:a16="http://schemas.microsoft.com/office/drawing/2014/main" xmlns=""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42131" y="4515778"/>
              <a:ext cx="406294" cy="354616"/>
            </a:xfrm>
            <a:prstGeom prst="rect">
              <a:avLst/>
            </a:prstGeom>
          </p:spPr>
        </p:pic>
        <p:sp>
          <p:nvSpPr>
            <p:cNvPr id="15" name="文本框 14">
              <a:extLst>
                <a:ext uri="{FF2B5EF4-FFF2-40B4-BE49-F238E27FC236}">
                  <a16:creationId xmlns:a16="http://schemas.microsoft.com/office/drawing/2014/main" xmlns="" id="{29282D48-F113-44FD-AE82-13313460824A}"/>
                </a:ext>
              </a:extLst>
            </p:cNvPr>
            <p:cNvSpPr txBox="1"/>
            <p:nvPr/>
          </p:nvSpPr>
          <p:spPr>
            <a:xfrm>
              <a:off x="1345008" y="1797403"/>
              <a:ext cx="1556168" cy="335801"/>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272A6C28-738F-4245-9B4D-B724426B4C10}"/>
                </a:ext>
              </a:extLst>
            </p:cNvPr>
            <p:cNvSpPr txBox="1"/>
            <p:nvPr/>
          </p:nvSpPr>
          <p:spPr>
            <a:xfrm>
              <a:off x="5993772" y="2459545"/>
              <a:ext cx="1196397" cy="341219"/>
            </a:xfrm>
            <a:prstGeom prst="rect">
              <a:avLst/>
            </a:prstGeom>
            <a:noFill/>
          </p:spPr>
          <p:txBody>
            <a:bodyPr wrap="none" rtlCol="0">
              <a:spAutoFit/>
            </a:bodyPr>
            <a:lstStyle/>
            <a:p>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LBS server </a:t>
              </a:r>
              <a:endParaRPr lang="en-US" altLang="zh-CN"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76" descr="接入交换机.png">
              <a:extLst>
                <a:ext uri="{FF2B5EF4-FFF2-40B4-BE49-F238E27FC236}">
                  <a16:creationId xmlns:a16="http://schemas.microsoft.com/office/drawing/2014/main" xmlns="" id="{058C08F2-84A9-4B17-8118-125D27F51272}"/>
                </a:ext>
              </a:extLst>
            </p:cNvPr>
            <p:cNvPicPr>
              <a:picLocks/>
            </p:cNvPicPr>
            <p:nvPr/>
          </p:nvPicPr>
          <p:blipFill>
            <a:blip r:embed="rId5" cstate="print"/>
            <a:stretch>
              <a:fillRect/>
            </a:stretch>
          </p:blipFill>
          <p:spPr>
            <a:xfrm>
              <a:off x="1547517" y="3735618"/>
              <a:ext cx="406294" cy="354616"/>
            </a:xfrm>
            <a:prstGeom prst="rect">
              <a:avLst/>
            </a:prstGeom>
          </p:spPr>
        </p:pic>
        <p:cxnSp>
          <p:nvCxnSpPr>
            <p:cNvPr id="18" name="直接连接符 17">
              <a:extLst>
                <a:ext uri="{FF2B5EF4-FFF2-40B4-BE49-F238E27FC236}">
                  <a16:creationId xmlns:a16="http://schemas.microsoft.com/office/drawing/2014/main" xmlns="" id="{382CCB86-B349-43FF-BC40-824BF57A3639}"/>
                </a:ext>
              </a:extLst>
            </p:cNvPr>
            <p:cNvCxnSpPr>
              <a:stCxn id="17" idx="2"/>
              <a:endCxn id="14" idx="0"/>
            </p:cNvCxnSpPr>
            <p:nvPr/>
          </p:nvCxnSpPr>
          <p:spPr>
            <a:xfrm flipH="1">
              <a:off x="745278" y="4090233"/>
              <a:ext cx="1005387" cy="425545"/>
            </a:xfrm>
            <a:prstGeom prst="line">
              <a:avLst/>
            </a:prstGeom>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469917" y="4515778"/>
              <a:ext cx="406294" cy="354616"/>
            </a:xfrm>
            <a:prstGeom prst="rect">
              <a:avLst/>
            </a:prstGeom>
          </p:spPr>
        </p:pic>
        <p:cxnSp>
          <p:nvCxnSpPr>
            <p:cNvPr id="20" name="直接连接符 19">
              <a:extLst>
                <a:ext uri="{FF2B5EF4-FFF2-40B4-BE49-F238E27FC236}">
                  <a16:creationId xmlns:a16="http://schemas.microsoft.com/office/drawing/2014/main" xmlns="" id="{7A445271-B7E9-4734-821A-9C1214916573}"/>
                </a:ext>
              </a:extLst>
            </p:cNvPr>
            <p:cNvCxnSpPr>
              <a:cxnSpLocks/>
              <a:stCxn id="17" idx="2"/>
              <a:endCxn id="19" idx="0"/>
            </p:cNvCxnSpPr>
            <p:nvPr/>
          </p:nvCxnSpPr>
          <p:spPr>
            <a:xfrm>
              <a:off x="1750665" y="4090233"/>
              <a:ext cx="922400" cy="42554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xmlns="" id="{A106802D-E113-4775-BB03-4ECE0FC0F203}"/>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549974" y="3060047"/>
              <a:ext cx="406294" cy="354616"/>
            </a:xfrm>
            <a:prstGeom prst="rect">
              <a:avLst/>
            </a:prstGeom>
          </p:spPr>
        </p:pic>
        <p:cxnSp>
          <p:nvCxnSpPr>
            <p:cNvPr id="22" name="直接连接符 21">
              <a:extLst>
                <a:ext uri="{FF2B5EF4-FFF2-40B4-BE49-F238E27FC236}">
                  <a16:creationId xmlns:a16="http://schemas.microsoft.com/office/drawing/2014/main" xmlns="" id="{657D2C54-031C-4A2F-BBA0-5E9C25F8AC3F}"/>
                </a:ext>
              </a:extLst>
            </p:cNvPr>
            <p:cNvCxnSpPr>
              <a:cxnSpLocks/>
              <a:stCxn id="21" idx="2"/>
              <a:endCxn id="17" idx="0"/>
            </p:cNvCxnSpPr>
            <p:nvPr/>
          </p:nvCxnSpPr>
          <p:spPr>
            <a:xfrm flipH="1">
              <a:off x="1750665" y="3414662"/>
              <a:ext cx="2457" cy="320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00EC21D3-088E-47EE-80DA-EF09482D44C9}"/>
                </a:ext>
              </a:extLst>
            </p:cNvPr>
            <p:cNvCxnSpPr>
              <a:cxnSpLocks/>
              <a:endCxn id="21" idx="0"/>
            </p:cNvCxnSpPr>
            <p:nvPr/>
          </p:nvCxnSpPr>
          <p:spPr>
            <a:xfrm>
              <a:off x="1750664" y="2800628"/>
              <a:ext cx="2457" cy="259419"/>
            </a:xfrm>
            <a:prstGeom prst="line">
              <a:avLst/>
            </a:prstGeom>
          </p:spPr>
          <p:style>
            <a:lnRef idx="1">
              <a:schemeClr val="accent1"/>
            </a:lnRef>
            <a:fillRef idx="0">
              <a:schemeClr val="accent1"/>
            </a:fillRef>
            <a:effectRef idx="0">
              <a:schemeClr val="accent1"/>
            </a:effectRef>
            <a:fontRef idx="minor">
              <a:schemeClr val="tx1"/>
            </a:fontRef>
          </p:style>
        </p:cxnSp>
        <p:sp>
          <p:nvSpPr>
            <p:cNvPr id="24" name="任意多边形: 形状 33">
              <a:extLst>
                <a:ext uri="{FF2B5EF4-FFF2-40B4-BE49-F238E27FC236}">
                  <a16:creationId xmlns:a16="http://schemas.microsoft.com/office/drawing/2014/main" xmlns="" id="{4202E2F6-FC8A-421A-8B3A-56DAC1222C87}"/>
                </a:ext>
              </a:extLst>
            </p:cNvPr>
            <p:cNvSpPr/>
            <p:nvPr/>
          </p:nvSpPr>
          <p:spPr>
            <a:xfrm flipH="1">
              <a:off x="2726228" y="4874615"/>
              <a:ext cx="45719" cy="385741"/>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形状 34">
              <a:extLst>
                <a:ext uri="{FF2B5EF4-FFF2-40B4-BE49-F238E27FC236}">
                  <a16:creationId xmlns:a16="http://schemas.microsoft.com/office/drawing/2014/main" xmlns="" id="{0DAEB878-DDFD-4621-9C73-FB4C1F9394A5}"/>
                </a:ext>
              </a:extLst>
            </p:cNvPr>
            <p:cNvSpPr/>
            <p:nvPr/>
          </p:nvSpPr>
          <p:spPr>
            <a:xfrm rot="10800000" flipH="1">
              <a:off x="2966525" y="2869036"/>
              <a:ext cx="2891088" cy="1670329"/>
            </a:xfrm>
            <a:custGeom>
              <a:avLst/>
              <a:gdLst>
                <a:gd name="connsiteX0" fmla="*/ 45950 w 446000"/>
                <a:gd name="connsiteY0" fmla="*/ 0 h 2076450"/>
                <a:gd name="connsiteX1" fmla="*/ 36425 w 446000"/>
                <a:gd name="connsiteY1" fmla="*/ 1495425 h 2076450"/>
                <a:gd name="connsiteX2" fmla="*/ 446000 w 446000"/>
                <a:gd name="connsiteY2" fmla="*/ 2076450 h 2076450"/>
                <a:gd name="connsiteX0" fmla="*/ 28405 w 460205"/>
                <a:gd name="connsiteY0" fmla="*/ 0 h 2000250"/>
                <a:gd name="connsiteX1" fmla="*/ 50630 w 460205"/>
                <a:gd name="connsiteY1" fmla="*/ 1419225 h 2000250"/>
                <a:gd name="connsiteX2" fmla="*/ 460205 w 460205"/>
                <a:gd name="connsiteY2" fmla="*/ 2000250 h 2000250"/>
                <a:gd name="connsiteX0" fmla="*/ 28405 w 460205"/>
                <a:gd name="connsiteY0" fmla="*/ 0 h 2000250"/>
                <a:gd name="connsiteX1" fmla="*/ 50630 w 460205"/>
                <a:gd name="connsiteY1" fmla="*/ 1419225 h 2000250"/>
                <a:gd name="connsiteX2" fmla="*/ 460205 w 460205"/>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Lst>
              <a:ahLst/>
              <a:cxnLst>
                <a:cxn ang="0">
                  <a:pos x="connsiteX0" y="connsiteY0"/>
                </a:cxn>
                <a:cxn ang="0">
                  <a:pos x="connsiteX1" y="connsiteY1"/>
                </a:cxn>
                <a:cxn ang="0">
                  <a:pos x="connsiteX2" y="connsiteY2"/>
                </a:cxn>
              </a:cxnLst>
              <a:rect l="l" t="t" r="r" b="b"/>
              <a:pathLst>
                <a:path w="446936" h="2000250">
                  <a:moveTo>
                    <a:pt x="15136" y="0"/>
                  </a:moveTo>
                  <a:cubicBezTo>
                    <a:pt x="-22964" y="574675"/>
                    <a:pt x="15136" y="1073150"/>
                    <a:pt x="81811" y="1419225"/>
                  </a:cubicBezTo>
                  <a:cubicBezTo>
                    <a:pt x="186586" y="1765300"/>
                    <a:pt x="275486" y="1882775"/>
                    <a:pt x="446936" y="2000250"/>
                  </a:cubicBezTo>
                </a:path>
              </a:pathLst>
            </a:custGeom>
            <a:noFill/>
            <a:ln w="19050">
              <a:solidFill>
                <a:srgbClr val="00B0F0"/>
              </a:solidFill>
              <a:prstDash val="soli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形状 35">
              <a:extLst>
                <a:ext uri="{FF2B5EF4-FFF2-40B4-BE49-F238E27FC236}">
                  <a16:creationId xmlns:a16="http://schemas.microsoft.com/office/drawing/2014/main" xmlns="" id="{CEFD060C-3C85-4895-802C-256E1DD74BE1}"/>
                </a:ext>
              </a:extLst>
            </p:cNvPr>
            <p:cNvSpPr/>
            <p:nvPr/>
          </p:nvSpPr>
          <p:spPr>
            <a:xfrm>
              <a:off x="2876212" y="1696652"/>
              <a:ext cx="2797111" cy="353298"/>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xmlns="" id="{9B269206-A764-4E8F-B2F7-5A8CFB498BA0}"/>
                </a:ext>
              </a:extLst>
            </p:cNvPr>
            <p:cNvSpPr txBox="1"/>
            <p:nvPr/>
          </p:nvSpPr>
          <p:spPr>
            <a:xfrm>
              <a:off x="3237530" y="1349119"/>
              <a:ext cx="2503179" cy="335801"/>
            </a:xfrm>
            <a:prstGeom prst="rect">
              <a:avLst/>
            </a:prstGeom>
            <a:noFill/>
          </p:spPr>
          <p:txBody>
            <a:bodyPr wrap="square" rtlCol="0" anchor="ctr">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1: HTTPS + JSON</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04D25DB3-C1A0-457B-BBDD-8412FF857832}"/>
                </a:ext>
              </a:extLst>
            </p:cNvPr>
            <p:cNvSpPr txBox="1"/>
            <p:nvPr/>
          </p:nvSpPr>
          <p:spPr>
            <a:xfrm>
              <a:off x="3237530" y="2611203"/>
              <a:ext cx="2529949" cy="335801"/>
            </a:xfrm>
            <a:prstGeom prst="rect">
              <a:avLst/>
            </a:prstGeom>
            <a:noFill/>
          </p:spPr>
          <p:txBody>
            <a:bodyPr wrap="square" rtlCol="0" anchor="ctr">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2: AP RSSI API</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a:xfrm>
              <a:off x="3020487" y="2286643"/>
              <a:ext cx="2724864" cy="21864"/>
            </a:xfrm>
            <a:prstGeom prst="line">
              <a:avLst/>
            </a:prstGeom>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25660" y="3083130"/>
              <a:ext cx="101595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725660" y="3794834"/>
              <a:ext cx="101595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a:extLst>
                <a:ext uri="{FF2B5EF4-FFF2-40B4-BE49-F238E27FC236}">
                  <a16:creationId xmlns:a16="http://schemas.microsoft.com/office/drawing/2014/main" xmlns="" id="{7A445271-B7E9-4734-821A-9C1214916573}"/>
                </a:ext>
              </a:extLst>
            </p:cNvPr>
            <p:cNvCxnSpPr>
              <a:cxnSpLocks/>
              <a:endCxn id="37" idx="0"/>
            </p:cNvCxnSpPr>
            <p:nvPr/>
          </p:nvCxnSpPr>
          <p:spPr>
            <a:xfrm>
              <a:off x="1761825" y="4074381"/>
              <a:ext cx="0" cy="445618"/>
            </a:xfrm>
            <a:prstGeom prst="line">
              <a:avLst/>
            </a:prstGeom>
          </p:spPr>
          <p:style>
            <a:lnRef idx="1">
              <a:schemeClr val="accent1"/>
            </a:lnRef>
            <a:fillRef idx="0">
              <a:schemeClr val="accent1"/>
            </a:fillRef>
            <a:effectRef idx="0">
              <a:schemeClr val="accent1"/>
            </a:effectRef>
            <a:fontRef idx="minor">
              <a:schemeClr val="tx1"/>
            </a:fontRef>
          </p:style>
        </p:cxnSp>
        <p:pic>
          <p:nvPicPr>
            <p:cNvPr id="37" name="图片 36">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58678" y="4519999"/>
              <a:ext cx="406294" cy="354616"/>
            </a:xfrm>
            <a:prstGeom prst="rect">
              <a:avLst/>
            </a:prstGeom>
          </p:spPr>
        </p:pic>
        <p:sp>
          <p:nvSpPr>
            <p:cNvPr id="38" name="文本框 37"/>
            <p:cNvSpPr txBox="1"/>
            <p:nvPr/>
          </p:nvSpPr>
          <p:spPr>
            <a:xfrm>
              <a:off x="337522" y="4899110"/>
              <a:ext cx="104777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1278653" y="4899110"/>
              <a:ext cx="787211" cy="55966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2707356" y="4899110"/>
              <a:ext cx="787211" cy="55966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任意多边形: 形状 33">
              <a:extLst>
                <a:ext uri="{FF2B5EF4-FFF2-40B4-BE49-F238E27FC236}">
                  <a16:creationId xmlns:a16="http://schemas.microsoft.com/office/drawing/2014/main" xmlns="" id="{4202E2F6-FC8A-421A-8B3A-56DAC1222C87}"/>
                </a:ext>
              </a:extLst>
            </p:cNvPr>
            <p:cNvSpPr/>
            <p:nvPr/>
          </p:nvSpPr>
          <p:spPr>
            <a:xfrm>
              <a:off x="2392504" y="4860840"/>
              <a:ext cx="261054" cy="435097"/>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SAN网络-蓝.png"/>
            <p:cNvPicPr>
              <a:picLocks noChangeAspect="1"/>
            </p:cNvPicPr>
            <p:nvPr/>
          </p:nvPicPr>
          <p:blipFill>
            <a:blip r:embed="rId7" cstate="print"/>
            <a:stretch>
              <a:fillRect/>
            </a:stretch>
          </p:blipFill>
          <p:spPr>
            <a:xfrm>
              <a:off x="2694382" y="5215304"/>
              <a:ext cx="219513" cy="382787"/>
            </a:xfrm>
            <a:prstGeom prst="rect">
              <a:avLst/>
            </a:prstGeom>
          </p:spPr>
        </p:pic>
        <p:pic>
          <p:nvPicPr>
            <p:cNvPr id="43" name="图片 42" descr="SAN网络-蓝.png"/>
            <p:cNvPicPr>
              <a:picLocks noChangeAspect="1"/>
            </p:cNvPicPr>
            <p:nvPr/>
          </p:nvPicPr>
          <p:blipFill>
            <a:blip r:embed="rId7" cstate="print"/>
            <a:stretch>
              <a:fillRect/>
            </a:stretch>
          </p:blipFill>
          <p:spPr>
            <a:xfrm>
              <a:off x="2220753" y="5243625"/>
              <a:ext cx="219513" cy="382787"/>
            </a:xfrm>
            <a:prstGeom prst="rect">
              <a:avLst/>
            </a:prstGeom>
          </p:spPr>
        </p:pic>
        <p:sp>
          <p:nvSpPr>
            <p:cNvPr id="44" name="文本框 43"/>
            <p:cNvSpPr txBox="1"/>
            <p:nvPr/>
          </p:nvSpPr>
          <p:spPr>
            <a:xfrm>
              <a:off x="2135787" y="5934688"/>
              <a:ext cx="1095058" cy="317145"/>
            </a:xfrm>
            <a:prstGeom prst="rect">
              <a:avLst/>
            </a:prstGeom>
            <a:noFill/>
          </p:spPr>
          <p:txBody>
            <a:bodyPr wrap="square" rtlCol="0">
              <a:spAutoFit/>
            </a:bodyPr>
            <a:lstStyle/>
            <a:p>
              <a:pPr 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椭圆 3"/>
            <p:cNvSpPr/>
            <p:nvPr/>
          </p:nvSpPr>
          <p:spPr>
            <a:xfrm>
              <a:off x="1961139" y="4451673"/>
              <a:ext cx="1499248" cy="1474032"/>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4"/>
            <p:cNvSpPr/>
            <p:nvPr/>
          </p:nvSpPr>
          <p:spPr>
            <a:xfrm>
              <a:off x="5745351" y="1233488"/>
              <a:ext cx="2014735" cy="1879343"/>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3283718" y="3450376"/>
              <a:ext cx="1206760" cy="783536"/>
            </a:xfrm>
            <a:prstGeom prst="rect">
              <a:avLst/>
            </a:prstGeom>
            <a:noFill/>
          </p:spPr>
          <p:txBody>
            <a:bodyPr wrap="square" rtlCol="0" anchor="ctr">
              <a:spAutoFit/>
            </a:bodyPr>
            <a:lstStyle>
              <a:defPPr>
                <a:defRPr lang="en-US"/>
              </a:defPPr>
              <a:lvl1pPr>
                <a:defRPr sz="1400">
                  <a:solidFill>
                    <a:srgbClr val="EC7061"/>
                  </a:solidFill>
                </a:defRPr>
              </a:lvl1p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Method 3: Bluetooth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p:cNvCxnSpPr>
              <a:stCxn id="4" idx="7"/>
              <a:endCxn id="5" idx="3"/>
            </p:cNvCxnSpPr>
            <p:nvPr/>
          </p:nvCxnSpPr>
          <p:spPr>
            <a:xfrm flipV="1">
              <a:off x="3240827" y="2837608"/>
              <a:ext cx="2799575" cy="182993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7041149" y="1991726"/>
              <a:ext cx="540000" cy="442800"/>
            </a:xfrm>
            <a:prstGeom prst="rect">
              <a:avLst/>
            </a:prstGeom>
          </p:spPr>
        </p:pic>
        <p:sp>
          <p:nvSpPr>
            <p:cNvPr id="58" name="文本框 57">
              <a:extLst>
                <a:ext uri="{FF2B5EF4-FFF2-40B4-BE49-F238E27FC236}">
                  <a16:creationId xmlns:a16="http://schemas.microsoft.com/office/drawing/2014/main" xmlns="" id="{272A6C28-738F-4245-9B4D-B724426B4C10}"/>
                </a:ext>
              </a:extLst>
            </p:cNvPr>
            <p:cNvSpPr txBox="1"/>
            <p:nvPr/>
          </p:nvSpPr>
          <p:spPr>
            <a:xfrm>
              <a:off x="7133039" y="2459545"/>
              <a:ext cx="447347" cy="335801"/>
            </a:xfrm>
            <a:prstGeom prst="rect">
              <a:avLst/>
            </a:prstGeom>
            <a:noFill/>
          </p:spPr>
          <p:txBody>
            <a:bodyPr wrap="none" rtlCol="0">
              <a:spAutoFit/>
            </a:bodyPr>
            <a:lstStyle/>
            <a:p>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BI </a:t>
              </a:r>
              <a:endParaRPr lang="en-US" altLang="zh-CN"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 name="文本框 60"/>
          <p:cNvSpPr txBox="1"/>
          <p:nvPr/>
        </p:nvSpPr>
        <p:spPr>
          <a:xfrm>
            <a:off x="2115281" y="4092873"/>
            <a:ext cx="1488943" cy="276999"/>
          </a:xfrm>
          <a:prstGeom prst="rect">
            <a:avLst/>
          </a:prstGeom>
          <a:noFill/>
        </p:spPr>
        <p:txBody>
          <a:bodyPr wrap="square" rtlCol="0">
            <a:spAutoFit/>
          </a:bodyPr>
          <a:lstStyle>
            <a:defPPr>
              <a:defRPr lang="en-US"/>
            </a:defPPr>
            <a:lvl1pPr>
              <a:defRPr sz="1400">
                <a:solidFill>
                  <a:srgbClr val="EC7061"/>
                </a:solidFill>
              </a:defRPr>
            </a:lvl1p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RSSI data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0F782F59-1326-4219-994A-1CB6CF1CF16A}"/>
              </a:ext>
            </a:extLst>
          </p:cNvPr>
          <p:cNvSpPr txBox="1"/>
          <p:nvPr/>
        </p:nvSpPr>
        <p:spPr>
          <a:xfrm>
            <a:off x="472860" y="1241168"/>
            <a:ext cx="11282992" cy="832407"/>
          </a:xfrm>
          <a:prstGeom prst="rect">
            <a:avLst/>
          </a:prstGeom>
        </p:spPr>
        <p:txBody>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177800" indent="-177800"/>
            <a:r>
              <a:rPr lang="en-US" sz="1600" dirty="0">
                <a:latin typeface="Huawei Sans" panose="020C0503030203020204" pitchFamily="34" charset="0"/>
                <a:ea typeface="方正兰亭黑简体" panose="02000000000000000000" pitchFamily="2" charset="-122"/>
                <a:sym typeface="Huawei Sans" panose="020C0503030203020204" pitchFamily="34" charset="0"/>
              </a:rPr>
              <a:t>A location-based service (LBS) is deployed on a third-party LBS application platform and used to detect and locate terminals managed on Huawei intent-driven campus networks. The LBS provides the customer flow analysis, Wi-Fi marketing, and navigation based on the terminal locations.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AA2380CA-93D5-4DA8-A745-7B8207774684}"/>
              </a:ext>
            </a:extLst>
          </p:cNvPr>
          <p:cNvSpPr txBox="1"/>
          <p:nvPr/>
        </p:nvSpPr>
        <p:spPr>
          <a:xfrm>
            <a:off x="7346601" y="2366194"/>
            <a:ext cx="4372935" cy="1938992"/>
          </a:xfrm>
          <a:prstGeom prst="rect">
            <a:avLst/>
          </a:prstGeom>
          <a:solidFill>
            <a:srgbClr val="F4FBFE"/>
          </a:solidFill>
          <a:ln>
            <a:solidFill>
              <a:srgbClr val="99DFF9"/>
            </a:solidFill>
          </a:ln>
        </p:spPr>
        <p:txBody>
          <a:bodyPr wrap="square" rtlCol="0">
            <a:spAutoFit/>
          </a:bodyPr>
          <a:lstStyle/>
          <a:p>
            <a:pPr>
              <a:lnSpc>
                <a:spcPts val="2400"/>
              </a:lnSpc>
            </a:pPr>
            <a:r>
              <a:rPr lang="en-US"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lnSpc>
                <a:spcPts val="24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provides location data of Wi-Fi and Bluetooth terminals to a third-party partner. The partner parses the location data and provides VAS applications, such as heat map, track tracing, and customer flow analysis, for end customers.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a:extLst>
              <a:ext uri="{FF2B5EF4-FFF2-40B4-BE49-F238E27FC236}">
                <a16:creationId xmlns:a16="http://schemas.microsoft.com/office/drawing/2014/main" xmlns=""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52529" y="3002809"/>
            <a:ext cx="820949" cy="466673"/>
          </a:xfrm>
          <a:prstGeom prst="rect">
            <a:avLst/>
          </a:prstGeom>
        </p:spPr>
      </p:pic>
    </p:spTree>
    <p:extLst>
      <p:ext uri="{BB962C8B-B14F-4D97-AF65-F5344CB8AC3E}">
        <p14:creationId xmlns:p14="http://schemas.microsoft.com/office/powerpoint/2010/main" val="3817577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B8ED1B-184F-4DF8-8858-5D772786E0D8}"/>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Data Reporting Process: HTTP + JSON Solution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0">
            <a:extLst>
              <a:ext uri="{FF2B5EF4-FFF2-40B4-BE49-F238E27FC236}">
                <a16:creationId xmlns:a16="http://schemas.microsoft.com/office/drawing/2014/main" xmlns="" id="{09A4EB22-64DB-48D3-A760-825C8D85C359}"/>
              </a:ext>
            </a:extLst>
          </p:cNvPr>
          <p:cNvSpPr txBox="1"/>
          <p:nvPr/>
        </p:nvSpPr>
        <p:spPr>
          <a:xfrm>
            <a:off x="7638691" y="1189716"/>
            <a:ext cx="2912977" cy="307777"/>
          </a:xfrm>
          <a:prstGeom prst="rect">
            <a:avLst/>
          </a:prstGeom>
          <a:noFill/>
        </p:spPr>
        <p:txBody>
          <a:bodyPr wrap="none" rtlCol="0">
            <a:spAutoFit/>
          </a:bodyPr>
          <a:lstStyle/>
          <a:p>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Third-party platform (LBS server)</a:t>
            </a:r>
            <a:endParaRPr lang="en-US" altLang="zh-CN" sz="140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 name="直接连接符 7">
            <a:extLst>
              <a:ext uri="{FF2B5EF4-FFF2-40B4-BE49-F238E27FC236}">
                <a16:creationId xmlns:a16="http://schemas.microsoft.com/office/drawing/2014/main" xmlns="" id="{F127D973-C783-4990-AC38-2AFFEFC22753}"/>
              </a:ext>
            </a:extLst>
          </p:cNvPr>
          <p:cNvCxnSpPr/>
          <p:nvPr/>
        </p:nvCxnSpPr>
        <p:spPr bwMode="auto">
          <a:xfrm>
            <a:off x="2195639" y="2079094"/>
            <a:ext cx="0" cy="424079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xmlns="" id="{A8D4F21D-B705-4824-BD44-A9FE17FD2F40}"/>
              </a:ext>
            </a:extLst>
          </p:cNvPr>
          <p:cNvCxnSpPr/>
          <p:nvPr/>
        </p:nvCxnSpPr>
        <p:spPr bwMode="auto">
          <a:xfrm>
            <a:off x="3966536" y="2080311"/>
            <a:ext cx="0" cy="4239579"/>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xmlns="" id="{E6D4D54D-7B1E-4FD4-B2E4-9EC016CB0201}"/>
              </a:ext>
            </a:extLst>
          </p:cNvPr>
          <p:cNvCxnSpPr/>
          <p:nvPr/>
        </p:nvCxnSpPr>
        <p:spPr bwMode="auto">
          <a:xfrm>
            <a:off x="6191325" y="2038478"/>
            <a:ext cx="0" cy="4281412"/>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xmlns="" id="{853506E7-A3DC-4330-ADF3-0A1F2EF4A2EE}"/>
              </a:ext>
            </a:extLst>
          </p:cNvPr>
          <p:cNvCxnSpPr/>
          <p:nvPr/>
        </p:nvCxnSpPr>
        <p:spPr bwMode="auto">
          <a:xfrm>
            <a:off x="8859107" y="1993508"/>
            <a:ext cx="0" cy="4296015"/>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 name="TextBox 17">
            <a:extLst>
              <a:ext uri="{FF2B5EF4-FFF2-40B4-BE49-F238E27FC236}">
                <a16:creationId xmlns:a16="http://schemas.microsoft.com/office/drawing/2014/main" xmlns="" id="{A19030B0-C9AA-47B9-8431-D62A693D09A7}"/>
              </a:ext>
            </a:extLst>
          </p:cNvPr>
          <p:cNvSpPr txBox="1"/>
          <p:nvPr/>
        </p:nvSpPr>
        <p:spPr>
          <a:xfrm>
            <a:off x="1857458" y="1189716"/>
            <a:ext cx="710451" cy="307777"/>
          </a:xfrm>
          <a:prstGeom prst="rect">
            <a:avLst/>
          </a:prstGeom>
          <a:noFill/>
        </p:spPr>
        <p:txBody>
          <a:bodyPr wrap="none" rtlCol="0">
            <a:spAutoFit/>
          </a:bodyPr>
          <a:lstStyle/>
          <a:p>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Client </a:t>
            </a:r>
            <a:endParaRPr lang="en-US" altLang="zh-CN" sz="140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TextBox 18">
            <a:extLst>
              <a:ext uri="{FF2B5EF4-FFF2-40B4-BE49-F238E27FC236}">
                <a16:creationId xmlns:a16="http://schemas.microsoft.com/office/drawing/2014/main" xmlns="" id="{4BC9B2F0-407E-43F8-A156-84B548684776}"/>
              </a:ext>
            </a:extLst>
          </p:cNvPr>
          <p:cNvSpPr txBox="1"/>
          <p:nvPr/>
        </p:nvSpPr>
        <p:spPr>
          <a:xfrm>
            <a:off x="3792243" y="1189716"/>
            <a:ext cx="404278" cy="307777"/>
          </a:xfrm>
          <a:prstGeom prst="rect">
            <a:avLst/>
          </a:prstGeom>
          <a:noFill/>
        </p:spPr>
        <p:txBody>
          <a:bodyPr wrap="none" rtlCol="0">
            <a:spAutoFit/>
          </a:bodyPr>
          <a:lstStyle/>
          <a:p>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TextBox 19">
            <a:extLst>
              <a:ext uri="{FF2B5EF4-FFF2-40B4-BE49-F238E27FC236}">
                <a16:creationId xmlns:a16="http://schemas.microsoft.com/office/drawing/2014/main" xmlns="" id="{477DFC2C-DC2D-4929-B6CB-02FF24D69DB3}"/>
              </a:ext>
            </a:extLst>
          </p:cNvPr>
          <p:cNvSpPr txBox="1"/>
          <p:nvPr/>
        </p:nvSpPr>
        <p:spPr>
          <a:xfrm>
            <a:off x="5061816" y="1189716"/>
            <a:ext cx="1925527" cy="307777"/>
          </a:xfrm>
          <a:prstGeom prst="rect">
            <a:avLst/>
          </a:prstGeom>
          <a:noFill/>
        </p:spPr>
        <p:txBody>
          <a:bodyPr wrap="none" rtlCol="0">
            <a:spAutoFit/>
          </a:bodyPr>
          <a:lstStyle/>
          <a:p>
            <a:r>
              <a:rPr lang="en-US" sz="14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400"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任意多边形 48">
            <a:extLst>
              <a:ext uri="{FF2B5EF4-FFF2-40B4-BE49-F238E27FC236}">
                <a16:creationId xmlns:a16="http://schemas.microsoft.com/office/drawing/2014/main" xmlns="" id="{19B18668-5469-44A1-91FB-53F5EDAABB68}"/>
              </a:ext>
            </a:extLst>
          </p:cNvPr>
          <p:cNvSpPr/>
          <p:nvPr/>
        </p:nvSpPr>
        <p:spPr bwMode="auto">
          <a:xfrm>
            <a:off x="8865160" y="2023362"/>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TextBox 21">
            <a:extLst>
              <a:ext uri="{FF2B5EF4-FFF2-40B4-BE49-F238E27FC236}">
                <a16:creationId xmlns:a16="http://schemas.microsoft.com/office/drawing/2014/main" xmlns="" id="{E120F533-88CE-4C9A-8821-86899600563D}"/>
              </a:ext>
            </a:extLst>
          </p:cNvPr>
          <p:cNvSpPr txBox="1"/>
          <p:nvPr/>
        </p:nvSpPr>
        <p:spPr>
          <a:xfrm>
            <a:off x="9142106" y="1972902"/>
            <a:ext cx="2356207" cy="646331"/>
          </a:xfrm>
          <a:prstGeom prst="rect">
            <a:avLst/>
          </a:prstGeom>
          <a:noFill/>
        </p:spPr>
        <p:txBody>
          <a:bodyPr wrap="square"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Generates the interconnection URL and secret.</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任意多边形 52">
            <a:extLst>
              <a:ext uri="{FF2B5EF4-FFF2-40B4-BE49-F238E27FC236}">
                <a16:creationId xmlns:a16="http://schemas.microsoft.com/office/drawing/2014/main" xmlns="" id="{EE7AB1B2-2BD1-46EE-8854-022E2A317542}"/>
              </a:ext>
            </a:extLst>
          </p:cNvPr>
          <p:cNvSpPr/>
          <p:nvPr/>
        </p:nvSpPr>
        <p:spPr bwMode="auto">
          <a:xfrm>
            <a:off x="6191325" y="2382861"/>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TextBox 21">
            <a:extLst>
              <a:ext uri="{FF2B5EF4-FFF2-40B4-BE49-F238E27FC236}">
                <a16:creationId xmlns:a16="http://schemas.microsoft.com/office/drawing/2014/main" xmlns="" id="{5A7368EE-49E0-4A96-BEDB-751DC39A4C2D}"/>
              </a:ext>
            </a:extLst>
          </p:cNvPr>
          <p:cNvSpPr txBox="1"/>
          <p:nvPr/>
        </p:nvSpPr>
        <p:spPr>
          <a:xfrm>
            <a:off x="6397415" y="2346808"/>
            <a:ext cx="2461930" cy="646331"/>
          </a:xfrm>
          <a:prstGeom prst="rect">
            <a:avLst/>
          </a:prstGeom>
          <a:noFill/>
        </p:spPr>
        <p:txBody>
          <a:bodyPr wrap="square"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the interconnection URL and the secret field.</a:t>
            </a:r>
          </a:p>
        </p:txBody>
      </p:sp>
      <p:sp>
        <p:nvSpPr>
          <p:cNvPr id="20" name="任意多边形 54">
            <a:extLst>
              <a:ext uri="{FF2B5EF4-FFF2-40B4-BE49-F238E27FC236}">
                <a16:creationId xmlns:a16="http://schemas.microsoft.com/office/drawing/2014/main" xmlns="" id="{0B038587-B9DB-40CB-8D7B-FB39CD92C821}"/>
              </a:ext>
            </a:extLst>
          </p:cNvPr>
          <p:cNvSpPr/>
          <p:nvPr/>
        </p:nvSpPr>
        <p:spPr bwMode="auto">
          <a:xfrm>
            <a:off x="6183133" y="2834557"/>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TextBox 21">
            <a:extLst>
              <a:ext uri="{FF2B5EF4-FFF2-40B4-BE49-F238E27FC236}">
                <a16:creationId xmlns:a16="http://schemas.microsoft.com/office/drawing/2014/main" xmlns="" id="{CF685103-1B69-4C06-B553-0B936AB8ED5C}"/>
              </a:ext>
            </a:extLst>
          </p:cNvPr>
          <p:cNvSpPr txBox="1"/>
          <p:nvPr/>
        </p:nvSpPr>
        <p:spPr>
          <a:xfrm>
            <a:off x="6397415" y="2896727"/>
            <a:ext cx="2403222" cy="276999"/>
          </a:xfrm>
          <a:prstGeom prst="rect">
            <a:avLst/>
          </a:prstGeom>
          <a:noFill/>
        </p:spPr>
        <p:txBody>
          <a:bodyPr wrap="none"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Generates the validator field.</a:t>
            </a:r>
          </a:p>
        </p:txBody>
      </p:sp>
      <p:sp>
        <p:nvSpPr>
          <p:cNvPr id="22" name="任意多边形 57">
            <a:extLst>
              <a:ext uri="{FF2B5EF4-FFF2-40B4-BE49-F238E27FC236}">
                <a16:creationId xmlns:a16="http://schemas.microsoft.com/office/drawing/2014/main" xmlns="" id="{E3329672-74F1-415F-99FE-AAD58E46C883}"/>
              </a:ext>
            </a:extLst>
          </p:cNvPr>
          <p:cNvSpPr/>
          <p:nvPr/>
        </p:nvSpPr>
        <p:spPr bwMode="auto">
          <a:xfrm>
            <a:off x="8872016" y="3075455"/>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TextBox 21">
            <a:extLst>
              <a:ext uri="{FF2B5EF4-FFF2-40B4-BE49-F238E27FC236}">
                <a16:creationId xmlns:a16="http://schemas.microsoft.com/office/drawing/2014/main" xmlns="" id="{31BF80E8-E004-4C25-B9EB-635529EBB256}"/>
              </a:ext>
            </a:extLst>
          </p:cNvPr>
          <p:cNvSpPr txBox="1"/>
          <p:nvPr/>
        </p:nvSpPr>
        <p:spPr>
          <a:xfrm>
            <a:off x="9142107" y="3089393"/>
            <a:ext cx="1944763" cy="276999"/>
          </a:xfrm>
          <a:prstGeom prst="rect">
            <a:avLst/>
          </a:prstGeom>
          <a:noFill/>
        </p:spPr>
        <p:txBody>
          <a:bodyPr wrap="none"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Sets the validator field</a:t>
            </a:r>
          </a:p>
        </p:txBody>
      </p:sp>
      <p:cxnSp>
        <p:nvCxnSpPr>
          <p:cNvPr id="24" name="直接箭头连接符 23">
            <a:extLst>
              <a:ext uri="{FF2B5EF4-FFF2-40B4-BE49-F238E27FC236}">
                <a16:creationId xmlns:a16="http://schemas.microsoft.com/office/drawing/2014/main" xmlns="" id="{C4569A63-82C1-4EAB-8490-0BC397E53562}"/>
              </a:ext>
            </a:extLst>
          </p:cNvPr>
          <p:cNvCxnSpPr/>
          <p:nvPr/>
        </p:nvCxnSpPr>
        <p:spPr bwMode="auto">
          <a:xfrm>
            <a:off x="6201653" y="3623240"/>
            <a:ext cx="2657453"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5" name="TextBox 21">
            <a:extLst>
              <a:ext uri="{FF2B5EF4-FFF2-40B4-BE49-F238E27FC236}">
                <a16:creationId xmlns:a16="http://schemas.microsoft.com/office/drawing/2014/main" xmlns="" id="{9EFC2A84-53DA-4322-BD8E-E08B4A8B256F}"/>
              </a:ext>
            </a:extLst>
          </p:cNvPr>
          <p:cNvSpPr txBox="1"/>
          <p:nvPr/>
        </p:nvSpPr>
        <p:spPr>
          <a:xfrm>
            <a:off x="6397415" y="3381005"/>
            <a:ext cx="2768707" cy="276999"/>
          </a:xfrm>
          <a:prstGeom prst="rect">
            <a:avLst/>
          </a:prstGeom>
          <a:noFill/>
        </p:spPr>
        <p:txBody>
          <a:bodyPr wrap="none"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Sends a GET request using HTTPS.</a:t>
            </a:r>
          </a:p>
        </p:txBody>
      </p:sp>
      <p:cxnSp>
        <p:nvCxnSpPr>
          <p:cNvPr id="26" name="直接箭头连接符 25">
            <a:extLst>
              <a:ext uri="{FF2B5EF4-FFF2-40B4-BE49-F238E27FC236}">
                <a16:creationId xmlns:a16="http://schemas.microsoft.com/office/drawing/2014/main" xmlns="" id="{2D21A7FC-5E18-4C1A-B395-890A631A845C}"/>
              </a:ext>
            </a:extLst>
          </p:cNvPr>
          <p:cNvCxnSpPr/>
          <p:nvPr/>
        </p:nvCxnSpPr>
        <p:spPr bwMode="auto">
          <a:xfrm flipH="1">
            <a:off x="6191325" y="3924164"/>
            <a:ext cx="266778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7" name="TextBox 21">
            <a:extLst>
              <a:ext uri="{FF2B5EF4-FFF2-40B4-BE49-F238E27FC236}">
                <a16:creationId xmlns:a16="http://schemas.microsoft.com/office/drawing/2014/main" xmlns="" id="{1087ACBB-9C7A-43EE-A3EC-AB505799E2A8}"/>
              </a:ext>
            </a:extLst>
          </p:cNvPr>
          <p:cNvSpPr txBox="1"/>
          <p:nvPr/>
        </p:nvSpPr>
        <p:spPr>
          <a:xfrm>
            <a:off x="6397415" y="3689625"/>
            <a:ext cx="2299027" cy="276999"/>
          </a:xfrm>
          <a:prstGeom prst="rect">
            <a:avLst/>
          </a:prstGeom>
          <a:noFill/>
        </p:spPr>
        <p:txBody>
          <a:bodyPr wrap="none"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Returns the validator value.</a:t>
            </a:r>
          </a:p>
        </p:txBody>
      </p:sp>
      <p:cxnSp>
        <p:nvCxnSpPr>
          <p:cNvPr id="28" name="直接箭头连接符 27">
            <a:extLst>
              <a:ext uri="{FF2B5EF4-FFF2-40B4-BE49-F238E27FC236}">
                <a16:creationId xmlns:a16="http://schemas.microsoft.com/office/drawing/2014/main" xmlns="" id="{6006690E-9C71-401F-9103-DEA7C8E439A3}"/>
              </a:ext>
            </a:extLst>
          </p:cNvPr>
          <p:cNvCxnSpPr/>
          <p:nvPr/>
        </p:nvCxnSpPr>
        <p:spPr bwMode="auto">
          <a:xfrm flipH="1">
            <a:off x="3956959" y="4522209"/>
            <a:ext cx="223436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9" name="任意多边形 70">
            <a:extLst>
              <a:ext uri="{FF2B5EF4-FFF2-40B4-BE49-F238E27FC236}">
                <a16:creationId xmlns:a16="http://schemas.microsoft.com/office/drawing/2014/main" xmlns="" id="{3F5B6C4F-7F44-45F1-ACF7-695716D6C81E}"/>
              </a:ext>
            </a:extLst>
          </p:cNvPr>
          <p:cNvSpPr/>
          <p:nvPr/>
        </p:nvSpPr>
        <p:spPr bwMode="auto">
          <a:xfrm>
            <a:off x="6216240" y="4060983"/>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TextBox 21">
            <a:extLst>
              <a:ext uri="{FF2B5EF4-FFF2-40B4-BE49-F238E27FC236}">
                <a16:creationId xmlns:a16="http://schemas.microsoft.com/office/drawing/2014/main" xmlns="" id="{E2D15930-CE0D-4E65-9728-52BBE9B8101E}"/>
              </a:ext>
            </a:extLst>
          </p:cNvPr>
          <p:cNvSpPr txBox="1"/>
          <p:nvPr/>
        </p:nvSpPr>
        <p:spPr>
          <a:xfrm>
            <a:off x="6410115" y="4094262"/>
            <a:ext cx="2279791" cy="276999"/>
          </a:xfrm>
          <a:prstGeom prst="rect">
            <a:avLst/>
          </a:prstGeom>
          <a:noFill/>
        </p:spPr>
        <p:txBody>
          <a:bodyPr wrap="none"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Verifies the validator value.</a:t>
            </a:r>
          </a:p>
        </p:txBody>
      </p:sp>
      <p:sp>
        <p:nvSpPr>
          <p:cNvPr id="31" name="TextBox 21">
            <a:extLst>
              <a:ext uri="{FF2B5EF4-FFF2-40B4-BE49-F238E27FC236}">
                <a16:creationId xmlns:a16="http://schemas.microsoft.com/office/drawing/2014/main" xmlns="" id="{E5876DCE-3C8C-441D-8A20-7FA673DC3680}"/>
              </a:ext>
            </a:extLst>
          </p:cNvPr>
          <p:cNvSpPr txBox="1"/>
          <p:nvPr/>
        </p:nvSpPr>
        <p:spPr>
          <a:xfrm>
            <a:off x="4005680" y="3893104"/>
            <a:ext cx="2498072" cy="646331"/>
          </a:xfrm>
          <a:prstGeom prst="rect">
            <a:avLst/>
          </a:prstGeom>
          <a:noFill/>
        </p:spPr>
        <p:txBody>
          <a:bodyPr wrap="square"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Enables the data reporting function and delivers the configuration.</a:t>
            </a:r>
          </a:p>
        </p:txBody>
      </p:sp>
      <p:sp>
        <p:nvSpPr>
          <p:cNvPr id="32" name="TextBox 21">
            <a:extLst>
              <a:ext uri="{FF2B5EF4-FFF2-40B4-BE49-F238E27FC236}">
                <a16:creationId xmlns:a16="http://schemas.microsoft.com/office/drawing/2014/main" xmlns="" id="{876CF5B8-FFB8-4E3B-BF13-AA1E46F9C9E5}"/>
              </a:ext>
            </a:extLst>
          </p:cNvPr>
          <p:cNvSpPr txBox="1"/>
          <p:nvPr/>
        </p:nvSpPr>
        <p:spPr>
          <a:xfrm>
            <a:off x="2219448" y="4714577"/>
            <a:ext cx="1616523" cy="461665"/>
          </a:xfrm>
          <a:prstGeom prst="rect">
            <a:avLst/>
          </a:prstGeom>
          <a:noFill/>
        </p:spPr>
        <p:txBody>
          <a:bodyPr wrap="square" rtlCol="0">
            <a:spAutoFit/>
          </a:bodyPr>
          <a:lstStyle/>
          <a:p>
            <a:pPr marL="180975" indent="-180975">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Collects terminal location data.</a:t>
            </a:r>
          </a:p>
        </p:txBody>
      </p:sp>
      <p:cxnSp>
        <p:nvCxnSpPr>
          <p:cNvPr id="33" name="直接箭头连接符 32">
            <a:extLst>
              <a:ext uri="{FF2B5EF4-FFF2-40B4-BE49-F238E27FC236}">
                <a16:creationId xmlns:a16="http://schemas.microsoft.com/office/drawing/2014/main" xmlns="" id="{9ED902D6-2BA2-4F06-BEC9-F43C3FE073AB}"/>
              </a:ext>
            </a:extLst>
          </p:cNvPr>
          <p:cNvCxnSpPr/>
          <p:nvPr/>
        </p:nvCxnSpPr>
        <p:spPr bwMode="auto">
          <a:xfrm>
            <a:off x="2195639" y="5158357"/>
            <a:ext cx="17720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4" name="TextBox 21">
            <a:extLst>
              <a:ext uri="{FF2B5EF4-FFF2-40B4-BE49-F238E27FC236}">
                <a16:creationId xmlns:a16="http://schemas.microsoft.com/office/drawing/2014/main" xmlns="" id="{57EDAE90-0653-454F-B22D-9DDB6444C050}"/>
              </a:ext>
            </a:extLst>
          </p:cNvPr>
          <p:cNvSpPr txBox="1"/>
          <p:nvPr/>
        </p:nvSpPr>
        <p:spPr>
          <a:xfrm>
            <a:off x="4005680" y="4846723"/>
            <a:ext cx="1981429" cy="461665"/>
          </a:xfrm>
          <a:prstGeom prst="rect">
            <a:avLst/>
          </a:prstGeom>
          <a:noFill/>
        </p:spPr>
        <p:txBody>
          <a:bodyPr wrap="square" rtlCol="0">
            <a:spAutoFit/>
          </a:bodyPr>
          <a:lstStyle/>
          <a:p>
            <a:pPr marL="180975" indent="-180975">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Reports RSSI data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35" name="直接箭头连接符 34">
            <a:extLst>
              <a:ext uri="{FF2B5EF4-FFF2-40B4-BE49-F238E27FC236}">
                <a16:creationId xmlns:a16="http://schemas.microsoft.com/office/drawing/2014/main" xmlns="" id="{A3F95590-8E58-4606-BD6A-06CB7EAF6113}"/>
              </a:ext>
            </a:extLst>
          </p:cNvPr>
          <p:cNvCxnSpPr/>
          <p:nvPr/>
        </p:nvCxnSpPr>
        <p:spPr bwMode="auto">
          <a:xfrm>
            <a:off x="3981872" y="5299306"/>
            <a:ext cx="2201261"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6" name="TextBox 21">
            <a:extLst>
              <a:ext uri="{FF2B5EF4-FFF2-40B4-BE49-F238E27FC236}">
                <a16:creationId xmlns:a16="http://schemas.microsoft.com/office/drawing/2014/main" xmlns="" id="{D1F47084-C612-46D9-8B07-7F1551A637A6}"/>
              </a:ext>
            </a:extLst>
          </p:cNvPr>
          <p:cNvSpPr txBox="1"/>
          <p:nvPr/>
        </p:nvSpPr>
        <p:spPr>
          <a:xfrm>
            <a:off x="6309084" y="5149464"/>
            <a:ext cx="2945368" cy="461665"/>
          </a:xfrm>
          <a:prstGeom prst="rect">
            <a:avLst/>
          </a:prstGeom>
          <a:noFill/>
        </p:spPr>
        <p:txBody>
          <a:bodyPr wrap="square" rtlCol="0">
            <a:spAutoFit/>
          </a:bodyPr>
          <a:lstStyle/>
          <a:p>
            <a:pPr marL="180975" indent="-180975">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Reports RSSI data in JSON format to the third-party platform.</a:t>
            </a:r>
          </a:p>
        </p:txBody>
      </p:sp>
      <p:cxnSp>
        <p:nvCxnSpPr>
          <p:cNvPr id="37" name="直接箭头连接符 36">
            <a:extLst>
              <a:ext uri="{FF2B5EF4-FFF2-40B4-BE49-F238E27FC236}">
                <a16:creationId xmlns:a16="http://schemas.microsoft.com/office/drawing/2014/main" xmlns="" id="{9982FFC5-DB1E-4410-B511-B74A65ED36A5}"/>
              </a:ext>
            </a:extLst>
          </p:cNvPr>
          <p:cNvCxnSpPr/>
          <p:nvPr/>
        </p:nvCxnSpPr>
        <p:spPr bwMode="auto">
          <a:xfrm>
            <a:off x="6231048" y="5611129"/>
            <a:ext cx="2598108"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8" name="直接连接符 37">
            <a:extLst>
              <a:ext uri="{FF2B5EF4-FFF2-40B4-BE49-F238E27FC236}">
                <a16:creationId xmlns:a16="http://schemas.microsoft.com/office/drawing/2014/main" xmlns="" id="{3BAF9BEE-B802-4FD0-A7ED-F0A8B5A5A033}"/>
              </a:ext>
            </a:extLst>
          </p:cNvPr>
          <p:cNvCxnSpPr/>
          <p:nvPr/>
        </p:nvCxnSpPr>
        <p:spPr bwMode="auto">
          <a:xfrm flipV="1">
            <a:off x="655065" y="3391726"/>
            <a:ext cx="10185872" cy="29918"/>
          </a:xfrm>
          <a:prstGeom prst="line">
            <a:avLst/>
          </a:prstGeom>
          <a:noFill/>
          <a:ln w="28575" cap="flat" cmpd="sng" algn="ctr">
            <a:solidFill>
              <a:srgbClr val="EC7061"/>
            </a:solidFill>
            <a:prstDash val="sysDot"/>
            <a:headEnd type="none" w="med" len="med"/>
            <a:tailEnd type="none" w="med" len="med"/>
          </a:ln>
          <a:effectLst/>
        </p:spPr>
      </p:cxnSp>
      <p:sp>
        <p:nvSpPr>
          <p:cNvPr id="39" name="文本框 38">
            <a:extLst>
              <a:ext uri="{FF2B5EF4-FFF2-40B4-BE49-F238E27FC236}">
                <a16:creationId xmlns:a16="http://schemas.microsoft.com/office/drawing/2014/main" xmlns="" id="{DD18486A-541C-4506-A83E-0D530596E44D}"/>
              </a:ext>
            </a:extLst>
          </p:cNvPr>
          <p:cNvSpPr txBox="1"/>
          <p:nvPr/>
        </p:nvSpPr>
        <p:spPr>
          <a:xfrm>
            <a:off x="598606" y="2988393"/>
            <a:ext cx="1210907" cy="307777"/>
          </a:xfrm>
          <a:prstGeom prst="rect">
            <a:avLst/>
          </a:prstGeom>
          <a:noFill/>
        </p:spPr>
        <p:txBody>
          <a:bodyPr wrap="square" rtlCol="0">
            <a:spAutoFit/>
          </a:bodyPr>
          <a:lstStyle/>
          <a:p>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Preparation</a:t>
            </a:r>
            <a:endParaRPr lang="en-US" sz="14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0" name="直接连接符 39">
            <a:extLst>
              <a:ext uri="{FF2B5EF4-FFF2-40B4-BE49-F238E27FC236}">
                <a16:creationId xmlns:a16="http://schemas.microsoft.com/office/drawing/2014/main" xmlns="" id="{161B5D9C-74AC-4828-8FC5-847A774B9F1D}"/>
              </a:ext>
            </a:extLst>
          </p:cNvPr>
          <p:cNvCxnSpPr/>
          <p:nvPr/>
        </p:nvCxnSpPr>
        <p:spPr bwMode="auto">
          <a:xfrm>
            <a:off x="655065" y="4684166"/>
            <a:ext cx="10301676" cy="9928"/>
          </a:xfrm>
          <a:prstGeom prst="line">
            <a:avLst/>
          </a:prstGeom>
          <a:noFill/>
          <a:ln w="28575" cap="flat" cmpd="sng" algn="ctr">
            <a:solidFill>
              <a:srgbClr val="EC7061"/>
            </a:solidFill>
            <a:prstDash val="sysDot"/>
            <a:headEnd type="none" w="med" len="med"/>
            <a:tailEnd type="none" w="med" len="med"/>
          </a:ln>
          <a:effectLst/>
        </p:spPr>
      </p:cxnSp>
      <p:sp>
        <p:nvSpPr>
          <p:cNvPr id="41" name="文本框 40">
            <a:extLst>
              <a:ext uri="{FF2B5EF4-FFF2-40B4-BE49-F238E27FC236}">
                <a16:creationId xmlns:a16="http://schemas.microsoft.com/office/drawing/2014/main" xmlns="" id="{DD36BAA3-E1C3-4AF5-ACC9-72F585E427C8}"/>
              </a:ext>
            </a:extLst>
          </p:cNvPr>
          <p:cNvSpPr txBox="1"/>
          <p:nvPr/>
        </p:nvSpPr>
        <p:spPr>
          <a:xfrm>
            <a:off x="598606" y="3987599"/>
            <a:ext cx="1411939" cy="307777"/>
          </a:xfrm>
          <a:prstGeom prst="rect">
            <a:avLst/>
          </a:prstGeom>
          <a:noFill/>
        </p:spPr>
        <p:txBody>
          <a:bodyPr wrap="square" rtlCol="0">
            <a:spAutoFit/>
          </a:bodyPr>
          <a:lstStyle/>
          <a:p>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Configuration</a:t>
            </a:r>
            <a:endParaRPr lang="en-US" sz="14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a:extLst>
              <a:ext uri="{FF2B5EF4-FFF2-40B4-BE49-F238E27FC236}">
                <a16:creationId xmlns:a16="http://schemas.microsoft.com/office/drawing/2014/main" xmlns="" id="{39B5EA33-2236-4C1F-9F05-96E469F25BC1}"/>
              </a:ext>
            </a:extLst>
          </p:cNvPr>
          <p:cNvSpPr txBox="1"/>
          <p:nvPr/>
        </p:nvSpPr>
        <p:spPr>
          <a:xfrm>
            <a:off x="598606" y="4951409"/>
            <a:ext cx="1696791" cy="738664"/>
          </a:xfrm>
          <a:prstGeom prst="rect">
            <a:avLst/>
          </a:prstGeom>
          <a:noFill/>
        </p:spPr>
        <p:txBody>
          <a:bodyPr wrap="square" rtlCol="0">
            <a:spAutoFit/>
          </a:bodyPr>
          <a:lstStyle/>
          <a:p>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Send RSSI data to the third-party platform.</a:t>
            </a:r>
            <a:endParaRPr lang="en-US" altLang="zh-CN" sz="14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文本框 42">
            <a:extLst>
              <a:ext uri="{FF2B5EF4-FFF2-40B4-BE49-F238E27FC236}">
                <a16:creationId xmlns:a16="http://schemas.microsoft.com/office/drawing/2014/main" xmlns="" id="{FC7496DA-C9CB-42D4-98CB-F5C10988E59F}"/>
              </a:ext>
            </a:extLst>
          </p:cNvPr>
          <p:cNvSpPr txBox="1"/>
          <p:nvPr/>
        </p:nvSpPr>
        <p:spPr>
          <a:xfrm>
            <a:off x="720365" y="3468153"/>
            <a:ext cx="853119" cy="276999"/>
          </a:xfrm>
          <a:prstGeom prst="rect">
            <a:avLst/>
          </a:prstGeom>
          <a:solidFill>
            <a:srgbClr val="8BC9A0"/>
          </a:solidFill>
        </p:spPr>
        <p:txBody>
          <a:bodyPr wrap="none" rtlCol="0">
            <a:spAutoFit/>
          </a:bodyPr>
          <a:lstStyle/>
          <a:p>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One-time</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xmlns="" id="{508AB75C-5CA6-4F99-B238-6D854FEF9EC6}"/>
              </a:ext>
            </a:extLst>
          </p:cNvPr>
          <p:cNvSpPr txBox="1"/>
          <p:nvPr/>
        </p:nvSpPr>
        <p:spPr>
          <a:xfrm>
            <a:off x="760792" y="5745101"/>
            <a:ext cx="828000" cy="276999"/>
          </a:xfrm>
          <a:prstGeom prst="rect">
            <a:avLst/>
          </a:prstGeom>
          <a:solidFill>
            <a:srgbClr val="8BC9A0"/>
          </a:solidFill>
        </p:spPr>
        <p:txBody>
          <a:bodyPr wrap="square" rtlCol="0">
            <a:spAutoFit/>
          </a:bodyPr>
          <a:lstStyle/>
          <a:p>
            <a:pPr 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Periodic</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Object 2">
            <a:extLst>
              <a:ext uri="{FF2B5EF4-FFF2-40B4-BE49-F238E27FC236}">
                <a16:creationId xmlns:a16="http://schemas.microsoft.com/office/drawing/2014/main" xmlns="" id="{386D42E6-37B7-4E25-A4FC-6A12DC7D1B61}"/>
              </a:ext>
            </a:extLst>
          </p:cNvPr>
          <p:cNvGraphicFramePr>
            <a:graphicFrameLocks noChangeAspect="1"/>
          </p:cNvGraphicFramePr>
          <p:nvPr/>
        </p:nvGraphicFramePr>
        <p:xfrm>
          <a:off x="1963814" y="1635301"/>
          <a:ext cx="521996" cy="353984"/>
        </p:xfrm>
        <a:graphic>
          <a:graphicData uri="http://schemas.openxmlformats.org/presentationml/2006/ole">
            <mc:AlternateContent xmlns:mc="http://schemas.openxmlformats.org/markup-compatibility/2006">
              <mc:Choice xmlns:v="urn:schemas-microsoft-com:vml" Requires="v">
                <p:oleObj spid="_x0000_s2111" name="Visio" r:id="rId4" imgW="460915" imgH="303181" progId="Visio.Drawing.11">
                  <p:embed/>
                </p:oleObj>
              </mc:Choice>
              <mc:Fallback>
                <p:oleObj name="Visio" r:id="rId4" imgW="460915" imgH="30318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3814" y="1635301"/>
                        <a:ext cx="521996" cy="353984"/>
                      </a:xfrm>
                      <a:prstGeom prst="rect">
                        <a:avLst/>
                      </a:prstGeom>
                      <a:noFill/>
                      <a:ln>
                        <a:noFill/>
                      </a:ln>
                      <a:effectLst/>
                    </p:spPr>
                  </p:pic>
                </p:oleObj>
              </mc:Fallback>
            </mc:AlternateContent>
          </a:graphicData>
        </a:graphic>
      </p:graphicFrame>
      <p:pic>
        <p:nvPicPr>
          <p:cNvPr id="48" name="图片 47">
            <a:extLst>
              <a:ext uri="{FF2B5EF4-FFF2-40B4-BE49-F238E27FC236}">
                <a16:creationId xmlns:a16="http://schemas.microsoft.com/office/drawing/2014/main" xmlns="" id="{18C69DF1-70D6-4534-BCE4-54F6778377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8784" y="1548000"/>
            <a:ext cx="951607" cy="540946"/>
          </a:xfrm>
          <a:prstGeom prst="rect">
            <a:avLst/>
          </a:prstGeom>
        </p:spPr>
      </p:pic>
      <p:pic>
        <p:nvPicPr>
          <p:cNvPr id="49" name="图片 48">
            <a:extLst>
              <a:ext uri="{FF2B5EF4-FFF2-40B4-BE49-F238E27FC236}">
                <a16:creationId xmlns:a16="http://schemas.microsoft.com/office/drawing/2014/main" xmlns="" id="{072006B5-3F39-4007-9B3A-A2612BA2F5C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751184" y="1604193"/>
            <a:ext cx="485437" cy="398059"/>
          </a:xfrm>
          <a:prstGeom prst="rect">
            <a:avLst/>
          </a:prstGeom>
        </p:spPr>
      </p:pic>
      <p:pic>
        <p:nvPicPr>
          <p:cNvPr id="50" name="图片 49">
            <a:extLst>
              <a:ext uri="{FF2B5EF4-FFF2-40B4-BE49-F238E27FC236}">
                <a16:creationId xmlns:a16="http://schemas.microsoft.com/office/drawing/2014/main" xmlns="" id="{91B347FC-9577-4B3A-93D8-B0D28A739759}"/>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8591178" y="1522679"/>
            <a:ext cx="540000" cy="442800"/>
          </a:xfrm>
          <a:prstGeom prst="rect">
            <a:avLst/>
          </a:prstGeom>
        </p:spPr>
      </p:pic>
    </p:spTree>
    <p:extLst>
      <p:ext uri="{BB962C8B-B14F-4D97-AF65-F5344CB8AC3E}">
        <p14:creationId xmlns:p14="http://schemas.microsoft.com/office/powerpoint/2010/main" val="3226290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547684" y="1838713"/>
            <a:ext cx="5368929" cy="4154984"/>
          </a:xfrm>
          <a:prstGeom prst="rect">
            <a:avLst/>
          </a:prstGeom>
          <a:solidFill>
            <a:srgbClr val="F4FBFE"/>
          </a:solidFill>
          <a:ln>
            <a:solidFill>
              <a:srgbClr val="99DFF9"/>
            </a:solidFill>
          </a:ln>
        </p:spPr>
        <p:txBody>
          <a:bodyPr wrap="square">
            <a:spAutoFit/>
          </a:bodyPr>
          <a:lstStyle/>
          <a:p>
            <a:r>
              <a:rPr lang="zh-CN" altLang="en-US" sz="1200" dirty="0"/>
              <a:t>{</a:t>
            </a:r>
          </a:p>
          <a:p>
            <a:r>
              <a:rPr lang="en-US" altLang="zh-CN" sz="1200" dirty="0"/>
              <a:t>       </a:t>
            </a:r>
            <a:r>
              <a:rPr lang="zh-CN" altLang="en-US" sz="1200" dirty="0"/>
              <a:t>"data":[</a:t>
            </a:r>
          </a:p>
          <a:p>
            <a:r>
              <a:rPr lang="zh-CN" altLang="en-US" sz="1200" dirty="0"/>
              <a:t>              </a:t>
            </a:r>
            <a:r>
              <a:rPr lang="en-US" altLang="zh-CN" sz="1200" dirty="0"/>
              <a:t>{</a:t>
            </a:r>
            <a:endParaRPr lang="zh-CN" altLang="en-US" sz="1200" dirty="0"/>
          </a:p>
          <a:p>
            <a:r>
              <a:rPr lang="zh-CN" altLang="en-US" sz="1200" dirty="0"/>
              <a:t>	"apMac":"4C:FA:CA:D8:23:A0",</a:t>
            </a:r>
          </a:p>
          <a:p>
            <a:r>
              <a:rPr lang="zh-CN" altLang="en-US" sz="1200" dirty="0"/>
              <a:t>	"terminallist":[</a:t>
            </a:r>
          </a:p>
          <a:p>
            <a:r>
              <a:rPr lang="zh-CN" altLang="en-US" sz="1200" dirty="0"/>
              <a:t>	</a:t>
            </a:r>
            <a:r>
              <a:rPr lang="en-US" altLang="zh-CN" sz="1200" dirty="0"/>
              <a:t>       </a:t>
            </a:r>
            <a:r>
              <a:rPr lang="zh-CN" altLang="en-US" sz="1200" dirty="0"/>
              <a:t>{</a:t>
            </a:r>
          </a:p>
          <a:p>
            <a:r>
              <a:rPr lang="zh-CN" altLang="en-US" sz="1200" dirty="0"/>
              <a:t>		"terminalMac":"88:19:08:F1:88:45",</a:t>
            </a:r>
          </a:p>
          <a:p>
            <a:r>
              <a:rPr lang="zh-CN" altLang="en-US" sz="1200" dirty="0"/>
              <a:t>		"rssi":-68,</a:t>
            </a:r>
          </a:p>
          <a:p>
            <a:r>
              <a:rPr lang="zh-CN" altLang="en-US" sz="1200" dirty="0"/>
              <a:t>		"timestamp":1557460789000</a:t>
            </a:r>
          </a:p>
          <a:p>
            <a:r>
              <a:rPr lang="zh-CN" altLang="en-US" sz="1200" dirty="0"/>
              <a:t>	        },</a:t>
            </a:r>
          </a:p>
          <a:p>
            <a:r>
              <a:rPr lang="zh-CN" altLang="en-US" sz="1200" dirty="0"/>
              <a:t>	       {</a:t>
            </a:r>
          </a:p>
          <a:p>
            <a:r>
              <a:rPr lang="zh-CN" altLang="en-US" sz="1200" dirty="0"/>
              <a:t>		"terminalMac":"90:2E:1C:6A:2A:57",</a:t>
            </a:r>
          </a:p>
          <a:p>
            <a:r>
              <a:rPr lang="zh-CN" altLang="en-US" sz="1200" dirty="0"/>
              <a:t>		"rssi":-57,</a:t>
            </a:r>
          </a:p>
          <a:p>
            <a:r>
              <a:rPr lang="zh-CN" altLang="en-US" sz="1200" dirty="0"/>
              <a:t>		"timestamp":1557460789000</a:t>
            </a:r>
          </a:p>
          <a:p>
            <a:r>
              <a:rPr lang="zh-CN" altLang="en-US" sz="1200" dirty="0"/>
              <a:t>	</a:t>
            </a:r>
            <a:r>
              <a:rPr lang="zh-CN" altLang="en-US" sz="1200"/>
              <a:t>       </a:t>
            </a:r>
            <a:r>
              <a:rPr lang="zh-CN" altLang="en-US" sz="1200" smtClean="0"/>
              <a:t>}</a:t>
            </a:r>
            <a:endParaRPr lang="zh-CN" altLang="en-US" sz="1200" dirty="0"/>
          </a:p>
          <a:p>
            <a:r>
              <a:rPr lang="zh-CN" altLang="en-US" sz="1200" dirty="0"/>
              <a:t>	       </a:t>
            </a:r>
            <a:r>
              <a:rPr lang="en-US" altLang="zh-CN" sz="1200" dirty="0"/>
              <a:t>]</a:t>
            </a:r>
            <a:endParaRPr lang="zh-CN" altLang="en-US" sz="1200" dirty="0"/>
          </a:p>
          <a:p>
            <a:r>
              <a:rPr lang="en-US" altLang="zh-CN" sz="1200" dirty="0"/>
              <a:t>            }</a:t>
            </a:r>
            <a:endParaRPr lang="zh-CN" altLang="en-US" sz="1200" dirty="0"/>
          </a:p>
          <a:p>
            <a:r>
              <a:rPr lang="zh-CN" altLang="en-US" sz="1200" dirty="0"/>
              <a:t>      ],</a:t>
            </a:r>
          </a:p>
          <a:p>
            <a:r>
              <a:rPr lang="zh-CN" altLang="en-US" sz="1200" dirty="0"/>
              <a:t>      "secret":"Test@1234"</a:t>
            </a:r>
            <a:r>
              <a:rPr lang="en-US" altLang="zh-CN" sz="1200" dirty="0"/>
              <a:t>,</a:t>
            </a:r>
            <a:endParaRPr lang="zh-CN" altLang="en-US" sz="1200" dirty="0"/>
          </a:p>
          <a:p>
            <a:r>
              <a:rPr lang="zh-CN" altLang="en-US" sz="1200" dirty="0"/>
              <a:t>     "type":"Aplocation"</a:t>
            </a:r>
          </a:p>
          <a:p>
            <a:r>
              <a:rPr lang="zh-CN" altLang="en-US" sz="1200" dirty="0"/>
              <a:t>}</a:t>
            </a:r>
            <a:endParaRPr lang="en-US" altLang="zh-CN" sz="1200" dirty="0"/>
          </a:p>
          <a:p>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42B8ED1B-184F-4DF8-8858-5D772786E0D8}"/>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Data Example: HTTP + JSON Solution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a:extLst>
              <a:ext uri="{FF2B5EF4-FFF2-40B4-BE49-F238E27FC236}">
                <a16:creationId xmlns:a16="http://schemas.microsoft.com/office/drawing/2014/main" xmlns="" id="{E6D6E5C1-B6EC-4814-AB35-69F96776C064}"/>
              </a:ext>
            </a:extLst>
          </p:cNvPr>
          <p:cNvSpPr txBox="1"/>
          <p:nvPr/>
        </p:nvSpPr>
        <p:spPr>
          <a:xfrm>
            <a:off x="6178420" y="1838713"/>
            <a:ext cx="5345114" cy="3170099"/>
          </a:xfrm>
          <a:prstGeom prst="rect">
            <a:avLst/>
          </a:prstGeom>
          <a:solidFill>
            <a:srgbClr val="F4FBFE"/>
          </a:solidFill>
          <a:ln>
            <a:solidFill>
              <a:srgbClr val="99DFF9"/>
            </a:solidFill>
          </a:ln>
        </p:spPr>
        <p:txBody>
          <a:bodyPr wrap="square" rtlCol="0">
            <a:spAutoFit/>
          </a:bodyPr>
          <a:lstStyle/>
          <a:p>
            <a:pPr marL="171450" indent="-171450">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secret: Used by a third-party LBS platform to verify the data sent by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If the secret does not match that associated with the reported URL, the data is discarded. The value is generated by the third-party LBS platform, and is a string of 32 hexadecimal characters.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validator: Before sending data,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checks whether the validator returned by the peer end is correct. If the validator does not match that associated with the reported URL,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does not send Wi-Fi terminal location data to the third-party LBS platform.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Shape 214">
            <a:extLst>
              <a:ext uri="{FF2B5EF4-FFF2-40B4-BE49-F238E27FC236}">
                <a16:creationId xmlns:a16="http://schemas.microsoft.com/office/drawing/2014/main" xmlns="" id="{4BB1D541-FD1E-4471-8DFC-FC2160B68446}"/>
              </a:ext>
            </a:extLst>
          </p:cNvPr>
          <p:cNvSpPr/>
          <p:nvPr/>
        </p:nvSpPr>
        <p:spPr>
          <a:xfrm>
            <a:off x="462593" y="1279062"/>
            <a:ext cx="10959345" cy="380862"/>
          </a:xfrm>
          <a:prstGeom prst="roundRect">
            <a:avLst>
              <a:gd name="adj" fmla="val 26745"/>
            </a:avLst>
          </a:prstGeom>
          <a:noFill/>
          <a:ln w="9525">
            <a:solidFill>
              <a:srgbClr val="00B0F0"/>
            </a:solidFill>
          </a:ln>
          <a:extLst>
            <a:ext uri="{C572A759-6A51-4108-AA02-DFA0A04FC94B}">
              <ma14:wrappingTextBoxFlag xmlns="" xmlns:ma14="http://schemas.microsoft.com/office/mac/drawingml/2011/main" xmlns:lc="http://schemas.openxmlformats.org/drawingml/2006/lockedCanvas" val="1"/>
            </a:ext>
          </a:extLst>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Sample Code (Windows)</a:t>
            </a:r>
          </a:p>
        </p:txBody>
      </p:sp>
    </p:spTree>
    <p:extLst>
      <p:ext uri="{BB962C8B-B14F-4D97-AF65-F5344CB8AC3E}">
        <p14:creationId xmlns:p14="http://schemas.microsoft.com/office/powerpoint/2010/main" val="3754473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a:extLst>
              <a:ext uri="{FF2B5EF4-FFF2-40B4-BE49-F238E27FC236}">
                <a16:creationId xmlns:a16="http://schemas.microsoft.com/office/drawing/2014/main" xmlns="" id="{2E14D7E8-4E4D-45D8-B7A7-0B6770CCB473}"/>
              </a:ext>
            </a:extLst>
          </p:cNvPr>
          <p:cNvSpPr>
            <a:spLocks noGrp="1"/>
          </p:cNvSpPr>
          <p:nvPr>
            <p:ph type="body" sz="quarter" idx="10"/>
          </p:nvPr>
        </p:nvSpPr>
        <p:spPr/>
        <p:txBody>
          <a:bodyPr/>
          <a:lstStyle/>
          <a:p>
            <a:r>
              <a:rPr lang="en-US" sz="1800" dirty="0" err="1">
                <a:sym typeface="Huawei Sans" panose="020C0503030203020204" pitchFamily="34" charset="0"/>
              </a:rPr>
              <a:t>iMaster</a:t>
            </a:r>
            <a:r>
              <a:rPr lang="en-US" sz="1800" dirty="0">
                <a:sym typeface="Huawei Sans" panose="020C0503030203020204" pitchFamily="34" charset="0"/>
              </a:rPr>
              <a:t> NCE-Campus allows WLAN APs to report terminal location data directly to a third-party LBS platform. </a:t>
            </a:r>
            <a:r>
              <a:rPr lang="en-US" sz="1800" dirty="0" err="1">
                <a:sym typeface="Huawei Sans" panose="020C0503030203020204" pitchFamily="34" charset="0"/>
              </a:rPr>
              <a:t>iMaster</a:t>
            </a:r>
            <a:r>
              <a:rPr lang="en-US" sz="1800" dirty="0">
                <a:sym typeface="Huawei Sans" panose="020C0503030203020204" pitchFamily="34" charset="0"/>
              </a:rPr>
              <a:t> NCE-Campus delivers the location reporting configuration to APs, and then the APs </a:t>
            </a:r>
            <a:r>
              <a:rPr lang="en-US" altLang="zh-CN" sz="1800" dirty="0">
                <a:sym typeface="Huawei Sans" panose="020C0503030203020204" pitchFamily="34" charset="0"/>
              </a:rPr>
              <a:t>periodically </a:t>
            </a:r>
            <a:r>
              <a:rPr lang="en-US" sz="1800" dirty="0">
                <a:sym typeface="Huawei Sans" panose="020C0503030203020204" pitchFamily="34" charset="0"/>
              </a:rPr>
              <a:t>send location packets to the third-party LBS platform.</a:t>
            </a:r>
          </a:p>
        </p:txBody>
      </p:sp>
      <p:sp>
        <p:nvSpPr>
          <p:cNvPr id="2" name="标题 1">
            <a:extLst>
              <a:ext uri="{FF2B5EF4-FFF2-40B4-BE49-F238E27FC236}">
                <a16:creationId xmlns:a16="http://schemas.microsoft.com/office/drawing/2014/main" xmlns="" id="{F5FF0D9A-66C9-440A-9500-86E1A66E57CC}"/>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Data Reporting Process: AP RSSI API Solution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0">
            <a:extLst>
              <a:ext uri="{FF2B5EF4-FFF2-40B4-BE49-F238E27FC236}">
                <a16:creationId xmlns:a16="http://schemas.microsoft.com/office/drawing/2014/main" xmlns="" id="{796AD7A5-BD45-4A83-BF03-D7928BFDB581}"/>
              </a:ext>
            </a:extLst>
          </p:cNvPr>
          <p:cNvSpPr txBox="1"/>
          <p:nvPr/>
        </p:nvSpPr>
        <p:spPr>
          <a:xfrm>
            <a:off x="6699553" y="2504083"/>
            <a:ext cx="236635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Third-party LBS platform</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7">
            <a:extLst>
              <a:ext uri="{FF2B5EF4-FFF2-40B4-BE49-F238E27FC236}">
                <a16:creationId xmlns:a16="http://schemas.microsoft.com/office/drawing/2014/main" xmlns="" id="{0B375FB1-EF49-4FC8-B70C-5ADFB5777E64}"/>
              </a:ext>
            </a:extLst>
          </p:cNvPr>
          <p:cNvSpPr txBox="1"/>
          <p:nvPr/>
        </p:nvSpPr>
        <p:spPr>
          <a:xfrm>
            <a:off x="4135797" y="5983470"/>
            <a:ext cx="96212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Terminal</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8">
            <a:extLst>
              <a:ext uri="{FF2B5EF4-FFF2-40B4-BE49-F238E27FC236}">
                <a16:creationId xmlns:a16="http://schemas.microsoft.com/office/drawing/2014/main" xmlns="" id="{2A978B5B-6BD9-47CC-88A8-FD1810BE613F}"/>
              </a:ext>
            </a:extLst>
          </p:cNvPr>
          <p:cNvSpPr txBox="1"/>
          <p:nvPr/>
        </p:nvSpPr>
        <p:spPr>
          <a:xfrm>
            <a:off x="4640755" y="5058823"/>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a:extLst>
              <a:ext uri="{FF2B5EF4-FFF2-40B4-BE49-F238E27FC236}">
                <a16:creationId xmlns:a16="http://schemas.microsoft.com/office/drawing/2014/main" xmlns="" id="{2010B7B2-2BF6-4C0B-9762-DB179FDFEF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176" y="2831502"/>
            <a:ext cx="951607" cy="540946"/>
          </a:xfrm>
          <a:prstGeom prst="rect">
            <a:avLst/>
          </a:prstGeom>
        </p:spPr>
      </p:pic>
      <p:sp>
        <p:nvSpPr>
          <p:cNvPr id="38" name="文本框 37">
            <a:extLst>
              <a:ext uri="{FF2B5EF4-FFF2-40B4-BE49-F238E27FC236}">
                <a16:creationId xmlns:a16="http://schemas.microsoft.com/office/drawing/2014/main" xmlns="" id="{E2E14CE8-91EA-4B37-A31D-5FDD80064E32}"/>
              </a:ext>
            </a:extLst>
          </p:cNvPr>
          <p:cNvSpPr txBox="1"/>
          <p:nvPr/>
        </p:nvSpPr>
        <p:spPr>
          <a:xfrm>
            <a:off x="1902239" y="2505654"/>
            <a:ext cx="2050561" cy="323165"/>
          </a:xfrm>
          <a:prstGeom prst="rect">
            <a:avLst/>
          </a:prstGeom>
          <a:noFill/>
        </p:spPr>
        <p:txBody>
          <a:bodyPr wrap="none" rtlCol="0">
            <a:spAutoFit/>
          </a:bodyPr>
          <a:lstStyle/>
          <a:p>
            <a:r>
              <a:rPr lang="en-US" sz="15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a:extLst>
              <a:ext uri="{FF2B5EF4-FFF2-40B4-BE49-F238E27FC236}">
                <a16:creationId xmlns:a16="http://schemas.microsoft.com/office/drawing/2014/main" xmlns="" id="{64FC67C7-ECEC-4DE9-9023-1B45861D308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127118" y="4995229"/>
            <a:ext cx="485437" cy="398059"/>
          </a:xfrm>
          <a:prstGeom prst="rect">
            <a:avLst/>
          </a:prstGeom>
        </p:spPr>
      </p:pic>
      <p:pic>
        <p:nvPicPr>
          <p:cNvPr id="40" name="图片 39">
            <a:extLst>
              <a:ext uri="{FF2B5EF4-FFF2-40B4-BE49-F238E27FC236}">
                <a16:creationId xmlns:a16="http://schemas.microsoft.com/office/drawing/2014/main" xmlns="" id="{5545F55B-CE5D-43D3-A45B-45B7C35C7F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387508" y="2914541"/>
            <a:ext cx="540000" cy="442800"/>
          </a:xfrm>
          <a:prstGeom prst="rect">
            <a:avLst/>
          </a:prstGeom>
        </p:spPr>
      </p:pic>
      <p:grpSp>
        <p:nvGrpSpPr>
          <p:cNvPr id="41" name="组合 40">
            <a:extLst>
              <a:ext uri="{FF2B5EF4-FFF2-40B4-BE49-F238E27FC236}">
                <a16:creationId xmlns:a16="http://schemas.microsoft.com/office/drawing/2014/main" xmlns="" id="{00A87FF7-F4AA-4A6A-932D-AA96B12827CB}"/>
              </a:ext>
            </a:extLst>
          </p:cNvPr>
          <p:cNvGrpSpPr/>
          <p:nvPr/>
        </p:nvGrpSpPr>
        <p:grpSpPr>
          <a:xfrm>
            <a:off x="5076809" y="5886482"/>
            <a:ext cx="882509" cy="439843"/>
            <a:chOff x="2965421" y="3811104"/>
            <a:chExt cx="882509" cy="439843"/>
          </a:xfrm>
        </p:grpSpPr>
        <p:pic>
          <p:nvPicPr>
            <p:cNvPr id="42" name="图片 41" descr="笔记本电脑.png">
              <a:extLst>
                <a:ext uri="{FF2B5EF4-FFF2-40B4-BE49-F238E27FC236}">
                  <a16:creationId xmlns:a16="http://schemas.microsoft.com/office/drawing/2014/main" xmlns="" id="{8A592BB1-AAA6-40A2-8303-498DC6D28C67}"/>
                </a:ext>
              </a:extLst>
            </p:cNvPr>
            <p:cNvPicPr>
              <a:picLocks noChangeAspect="1"/>
            </p:cNvPicPr>
            <p:nvPr/>
          </p:nvPicPr>
          <p:blipFill>
            <a:blip r:embed="rId6" cstate="print"/>
            <a:stretch>
              <a:fillRect/>
            </a:stretch>
          </p:blipFill>
          <p:spPr>
            <a:xfrm>
              <a:off x="2965421" y="3912547"/>
              <a:ext cx="539779" cy="338400"/>
            </a:xfrm>
            <a:prstGeom prst="rect">
              <a:avLst/>
            </a:prstGeom>
          </p:spPr>
        </p:pic>
        <p:pic>
          <p:nvPicPr>
            <p:cNvPr id="43" name="图片 42" descr="wifi信号蓝.png">
              <a:extLst>
                <a:ext uri="{FF2B5EF4-FFF2-40B4-BE49-F238E27FC236}">
                  <a16:creationId xmlns:a16="http://schemas.microsoft.com/office/drawing/2014/main" xmlns="" id="{F2569A79-12B9-4238-BCC5-7CDDC49ACC95}"/>
                </a:ext>
              </a:extLst>
            </p:cNvPr>
            <p:cNvPicPr>
              <a:picLocks noChangeAspect="1"/>
            </p:cNvPicPr>
            <p:nvPr/>
          </p:nvPicPr>
          <p:blipFill>
            <a:blip r:embed="rId7" cstate="print"/>
            <a:stretch>
              <a:fillRect/>
            </a:stretch>
          </p:blipFill>
          <p:spPr>
            <a:xfrm>
              <a:off x="3555716" y="3811104"/>
              <a:ext cx="292214" cy="244685"/>
            </a:xfrm>
            <a:prstGeom prst="rect">
              <a:avLst/>
            </a:prstGeom>
          </p:spPr>
        </p:pic>
      </p:grpSp>
      <p:cxnSp>
        <p:nvCxnSpPr>
          <p:cNvPr id="45" name="直接箭头连接符 44">
            <a:extLst>
              <a:ext uri="{FF2B5EF4-FFF2-40B4-BE49-F238E27FC236}">
                <a16:creationId xmlns:a16="http://schemas.microsoft.com/office/drawing/2014/main" xmlns="" id="{95235B17-DFD9-4315-AAD4-F934C823EBDE}"/>
              </a:ext>
            </a:extLst>
          </p:cNvPr>
          <p:cNvCxnSpPr>
            <a:cxnSpLocks/>
          </p:cNvCxnSpPr>
          <p:nvPr/>
        </p:nvCxnSpPr>
        <p:spPr>
          <a:xfrm>
            <a:off x="3401783" y="3497041"/>
            <a:ext cx="1830617" cy="1408334"/>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xmlns="" id="{AA7E1EAA-F340-4132-9C96-9993F948894E}"/>
              </a:ext>
            </a:extLst>
          </p:cNvPr>
          <p:cNvCxnSpPr>
            <a:cxnSpLocks/>
          </p:cNvCxnSpPr>
          <p:nvPr/>
        </p:nvCxnSpPr>
        <p:spPr>
          <a:xfrm flipV="1">
            <a:off x="5511800" y="3497041"/>
            <a:ext cx="1875708" cy="1387956"/>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Oval 4">
            <a:extLst>
              <a:ext uri="{FF2B5EF4-FFF2-40B4-BE49-F238E27FC236}">
                <a16:creationId xmlns:a16="http://schemas.microsoft.com/office/drawing/2014/main" xmlns="" id="{58332323-9B67-4E36-9F72-67C91246F535}"/>
              </a:ext>
            </a:extLst>
          </p:cNvPr>
          <p:cNvSpPr>
            <a:spLocks noChangeAspect="1"/>
          </p:cNvSpPr>
          <p:nvPr/>
        </p:nvSpPr>
        <p:spPr>
          <a:xfrm>
            <a:off x="1741759" y="4159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a:extLst>
              <a:ext uri="{FF2B5EF4-FFF2-40B4-BE49-F238E27FC236}">
                <a16:creationId xmlns:a16="http://schemas.microsoft.com/office/drawing/2014/main" xmlns="" id="{6F1C0558-2900-4485-AF26-901783A3FAC6}"/>
              </a:ext>
            </a:extLst>
          </p:cNvPr>
          <p:cNvSpPr txBox="1"/>
          <p:nvPr/>
        </p:nvSpPr>
        <p:spPr>
          <a:xfrm>
            <a:off x="2102242" y="4015489"/>
            <a:ext cx="2195437"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Delivers the location reporting configuration to the AP.</a:t>
            </a:r>
          </a:p>
        </p:txBody>
      </p:sp>
      <p:sp>
        <p:nvSpPr>
          <p:cNvPr id="57" name="Oval 4">
            <a:extLst>
              <a:ext uri="{FF2B5EF4-FFF2-40B4-BE49-F238E27FC236}">
                <a16:creationId xmlns:a16="http://schemas.microsoft.com/office/drawing/2014/main" xmlns="" id="{F994CC04-9D9D-449A-9053-895895BFCC7D}"/>
              </a:ext>
            </a:extLst>
          </p:cNvPr>
          <p:cNvSpPr>
            <a:spLocks noChangeAspect="1"/>
          </p:cNvSpPr>
          <p:nvPr/>
        </p:nvSpPr>
        <p:spPr>
          <a:xfrm>
            <a:off x="7018545" y="4159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E74D2C04-6E23-4AB1-AA36-43FD60EE024D}"/>
              </a:ext>
            </a:extLst>
          </p:cNvPr>
          <p:cNvSpPr txBox="1"/>
          <p:nvPr/>
        </p:nvSpPr>
        <p:spPr>
          <a:xfrm>
            <a:off x="7387508" y="3999903"/>
            <a:ext cx="2239092"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Periodically sends location packets to the third-party LBS platform.</a:t>
            </a:r>
          </a:p>
        </p:txBody>
      </p:sp>
    </p:spTree>
    <p:extLst>
      <p:ext uri="{BB962C8B-B14F-4D97-AF65-F5344CB8AC3E}">
        <p14:creationId xmlns:p14="http://schemas.microsoft.com/office/powerpoint/2010/main" val="993616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a:extLst>
              <a:ext uri="{FF2B5EF4-FFF2-40B4-BE49-F238E27FC236}">
                <a16:creationId xmlns:a16="http://schemas.microsoft.com/office/drawing/2014/main" xmlns="" id="{5FB7775F-0143-4EDC-9EDB-85F3C7D91F8A}"/>
              </a:ext>
            </a:extLst>
          </p:cNvPr>
          <p:cNvSpPr txBox="1">
            <a:spLocks/>
          </p:cNvSpPr>
          <p:nvPr/>
        </p:nvSpPr>
        <p:spPr>
          <a:xfrm>
            <a:off x="3880014" y="159448"/>
            <a:ext cx="6235324" cy="640800"/>
          </a:xfrm>
          <a:prstGeom prst="rect">
            <a:avLst/>
          </a:prstGeom>
        </p:spPr>
        <p:txBody>
          <a:bodyPr/>
          <a:lstStyle>
            <a:lvl1pPr algn="l" defTabSz="914034" rtl="0" eaLnBrk="1" latinLnBrk="0" hangingPunct="1">
              <a:lnSpc>
                <a:spcPct val="90000"/>
              </a:lnSpc>
              <a:spcBef>
                <a:spcPct val="0"/>
              </a:spcBef>
              <a:buNone/>
              <a:defRPr sz="3499" kern="1200">
                <a:solidFill>
                  <a:schemeClr val="tx1"/>
                </a:solidFill>
                <a:latin typeface="Arial"/>
                <a:ea typeface="+mj-ea"/>
                <a:cs typeface="+mj-cs"/>
              </a:defRPr>
            </a:lvl1p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31">
            <a:extLst>
              <a:ext uri="{FF2B5EF4-FFF2-40B4-BE49-F238E27FC236}">
                <a16:creationId xmlns:a16="http://schemas.microsoft.com/office/drawing/2014/main" xmlns="" id="{1CD3EA07-EBEA-4DF7-BB46-9AB841353C9F}"/>
              </a:ext>
            </a:extLst>
          </p:cNvPr>
          <p:cNvSpPr>
            <a:spLocks noGrp="1"/>
          </p:cNvSpPr>
          <p:nvPr>
            <p:ph type="body" sz="quarter" idx="10"/>
          </p:nvPr>
        </p:nvSpPr>
        <p:spPr/>
        <p:txBody>
          <a:bodyPr/>
          <a:lstStyle/>
          <a:p>
            <a:r>
              <a:rPr lang="en-US" sz="1600" dirty="0" err="1">
                <a:sym typeface="Huawei Sans" panose="020C0503030203020204" pitchFamily="34" charset="0"/>
              </a:rPr>
              <a:t>iMaster</a:t>
            </a:r>
            <a:r>
              <a:rPr lang="en-US" sz="1600" dirty="0">
                <a:sym typeface="Huawei Sans" panose="020C0503030203020204" pitchFamily="34" charset="0"/>
              </a:rPr>
              <a:t> NCE-Campus allows WLAN APs to report terminal location data through Bluetooth Beacon packets. </a:t>
            </a:r>
            <a:r>
              <a:rPr lang="en-US" sz="1600" dirty="0" err="1">
                <a:sym typeface="Huawei Sans" panose="020C0503030203020204" pitchFamily="34" charset="0"/>
              </a:rPr>
              <a:t>iMaster</a:t>
            </a:r>
            <a:r>
              <a:rPr lang="en-US" sz="1600" dirty="0">
                <a:sym typeface="Huawei Sans" panose="020C0503030203020204" pitchFamily="34" charset="0"/>
              </a:rPr>
              <a:t> NCE-Campus delivers the </a:t>
            </a:r>
            <a:r>
              <a:rPr lang="en-US" altLang="zh-CN" sz="1600" dirty="0">
                <a:sym typeface="Huawei Sans" panose="020C0503030203020204" pitchFamily="34" charset="0"/>
              </a:rPr>
              <a:t>Bluetooth-based terminal location </a:t>
            </a:r>
            <a:r>
              <a:rPr lang="en-US" sz="1600" dirty="0">
                <a:sym typeface="Huawei Sans" panose="020C0503030203020204" pitchFamily="34" charset="0"/>
              </a:rPr>
              <a:t>configuration to APs. The APs then broadcast Bluetooth Beacon packets. After receiving the broadcast packets, terminals report their locations to the third-party LBS platform.</a:t>
            </a:r>
          </a:p>
        </p:txBody>
      </p:sp>
      <p:sp>
        <p:nvSpPr>
          <p:cNvPr id="2"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Data Reporting Process: Bluetooth API Solution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0">
            <a:extLst>
              <a:ext uri="{FF2B5EF4-FFF2-40B4-BE49-F238E27FC236}">
                <a16:creationId xmlns:a16="http://schemas.microsoft.com/office/drawing/2014/main" xmlns="" id="{0246DDEB-7D87-4264-BEA7-391C3A009512}"/>
              </a:ext>
            </a:extLst>
          </p:cNvPr>
          <p:cNvSpPr txBox="1"/>
          <p:nvPr/>
        </p:nvSpPr>
        <p:spPr>
          <a:xfrm>
            <a:off x="6746646" y="2591379"/>
            <a:ext cx="236635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Third-party LBS platform</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7">
            <a:extLst>
              <a:ext uri="{FF2B5EF4-FFF2-40B4-BE49-F238E27FC236}">
                <a16:creationId xmlns:a16="http://schemas.microsoft.com/office/drawing/2014/main" xmlns="" id="{13F9C44D-6E77-4C43-A56C-15F8FDC5B2D5}"/>
              </a:ext>
            </a:extLst>
          </p:cNvPr>
          <p:cNvSpPr txBox="1"/>
          <p:nvPr/>
        </p:nvSpPr>
        <p:spPr>
          <a:xfrm>
            <a:off x="3534057" y="6022525"/>
            <a:ext cx="96212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Terminal</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8">
            <a:extLst>
              <a:ext uri="{FF2B5EF4-FFF2-40B4-BE49-F238E27FC236}">
                <a16:creationId xmlns:a16="http://schemas.microsoft.com/office/drawing/2014/main" xmlns="" id="{859E779D-FB7A-489D-A145-93EC2D55C381}"/>
              </a:ext>
            </a:extLst>
          </p:cNvPr>
          <p:cNvSpPr txBox="1"/>
          <p:nvPr/>
        </p:nvSpPr>
        <p:spPr>
          <a:xfrm>
            <a:off x="3303088" y="5128393"/>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a:extLst>
              <a:ext uri="{FF2B5EF4-FFF2-40B4-BE49-F238E27FC236}">
                <a16:creationId xmlns:a16="http://schemas.microsoft.com/office/drawing/2014/main" xmlns="" id="{A393F8C6-B304-4066-850C-3C06096FE2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176" y="2929927"/>
            <a:ext cx="951607" cy="540946"/>
          </a:xfrm>
          <a:prstGeom prst="rect">
            <a:avLst/>
          </a:prstGeom>
        </p:spPr>
      </p:pic>
      <p:sp>
        <p:nvSpPr>
          <p:cNvPr id="15" name="文本框 14">
            <a:extLst>
              <a:ext uri="{FF2B5EF4-FFF2-40B4-BE49-F238E27FC236}">
                <a16:creationId xmlns:a16="http://schemas.microsoft.com/office/drawing/2014/main" xmlns="" id="{90F0161A-D663-4A85-9C45-EDA6CD46621F}"/>
              </a:ext>
            </a:extLst>
          </p:cNvPr>
          <p:cNvSpPr txBox="1"/>
          <p:nvPr/>
        </p:nvSpPr>
        <p:spPr>
          <a:xfrm>
            <a:off x="1902239" y="2591379"/>
            <a:ext cx="2050561" cy="323165"/>
          </a:xfrm>
          <a:prstGeom prst="rect">
            <a:avLst/>
          </a:prstGeom>
          <a:noFill/>
        </p:spPr>
        <p:txBody>
          <a:bodyPr wrap="none" rtlCol="0">
            <a:spAutoFit/>
          </a:bodyPr>
          <a:lstStyle/>
          <a:p>
            <a:r>
              <a:rPr lang="en-US" sz="15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a:extLst>
              <a:ext uri="{FF2B5EF4-FFF2-40B4-BE49-F238E27FC236}">
                <a16:creationId xmlns:a16="http://schemas.microsoft.com/office/drawing/2014/main" xmlns="" id="{653B12CA-5194-4FAA-973A-1826EC10088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37959" y="4730334"/>
            <a:ext cx="485437" cy="398059"/>
          </a:xfrm>
          <a:prstGeom prst="rect">
            <a:avLst/>
          </a:prstGeom>
        </p:spPr>
      </p:pic>
      <p:pic>
        <p:nvPicPr>
          <p:cNvPr id="17" name="图片 16">
            <a:extLst>
              <a:ext uri="{FF2B5EF4-FFF2-40B4-BE49-F238E27FC236}">
                <a16:creationId xmlns:a16="http://schemas.microsoft.com/office/drawing/2014/main" xmlns="" id="{5FEFCA29-DB18-4537-BD1E-C8C287E135C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387508" y="3012966"/>
            <a:ext cx="540000" cy="442800"/>
          </a:xfrm>
          <a:prstGeom prst="rect">
            <a:avLst/>
          </a:prstGeom>
        </p:spPr>
      </p:pic>
      <p:pic>
        <p:nvPicPr>
          <p:cNvPr id="19" name="图片 18" descr="笔记本电脑.png">
            <a:extLst>
              <a:ext uri="{FF2B5EF4-FFF2-40B4-BE49-F238E27FC236}">
                <a16:creationId xmlns:a16="http://schemas.microsoft.com/office/drawing/2014/main" xmlns="" id="{669CE8E4-795C-444F-83B8-812C1FC7287D}"/>
              </a:ext>
            </a:extLst>
          </p:cNvPr>
          <p:cNvPicPr>
            <a:picLocks noChangeAspect="1"/>
          </p:cNvPicPr>
          <p:nvPr/>
        </p:nvPicPr>
        <p:blipFill>
          <a:blip r:embed="rId6" cstate="print"/>
          <a:stretch>
            <a:fillRect/>
          </a:stretch>
        </p:blipFill>
        <p:spPr>
          <a:xfrm>
            <a:off x="4479909" y="6005266"/>
            <a:ext cx="539779" cy="338400"/>
          </a:xfrm>
          <a:prstGeom prst="rect">
            <a:avLst/>
          </a:prstGeom>
        </p:spPr>
      </p:pic>
      <p:pic>
        <p:nvPicPr>
          <p:cNvPr id="20" name="图片 19" descr="wifi信号蓝.png">
            <a:extLst>
              <a:ext uri="{FF2B5EF4-FFF2-40B4-BE49-F238E27FC236}">
                <a16:creationId xmlns:a16="http://schemas.microsoft.com/office/drawing/2014/main" xmlns="" id="{6BF617A0-0714-473C-86D4-A074267C6ACA}"/>
              </a:ext>
            </a:extLst>
          </p:cNvPr>
          <p:cNvPicPr>
            <a:picLocks noChangeAspect="1"/>
          </p:cNvPicPr>
          <p:nvPr/>
        </p:nvPicPr>
        <p:blipFill>
          <a:blip r:embed="rId7" cstate="print"/>
          <a:stretch>
            <a:fillRect/>
          </a:stretch>
        </p:blipFill>
        <p:spPr>
          <a:xfrm rot="10800000">
            <a:off x="3722905" y="5344046"/>
            <a:ext cx="292214" cy="244685"/>
          </a:xfrm>
          <a:prstGeom prst="rect">
            <a:avLst/>
          </a:prstGeom>
        </p:spPr>
      </p:pic>
      <p:cxnSp>
        <p:nvCxnSpPr>
          <p:cNvPr id="21" name="直接箭头连接符 20">
            <a:extLst>
              <a:ext uri="{FF2B5EF4-FFF2-40B4-BE49-F238E27FC236}">
                <a16:creationId xmlns:a16="http://schemas.microsoft.com/office/drawing/2014/main" xmlns="" id="{E21EE615-ACF3-498C-8A93-137BFB66C23F}"/>
              </a:ext>
            </a:extLst>
          </p:cNvPr>
          <p:cNvCxnSpPr>
            <a:cxnSpLocks/>
          </p:cNvCxnSpPr>
          <p:nvPr/>
        </p:nvCxnSpPr>
        <p:spPr>
          <a:xfrm>
            <a:off x="2998077" y="3595466"/>
            <a:ext cx="403706" cy="919215"/>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xmlns="" id="{8C6006F3-07B0-4F46-AB98-AB72B1A3F925}"/>
              </a:ext>
            </a:extLst>
          </p:cNvPr>
          <p:cNvCxnSpPr>
            <a:cxnSpLocks/>
          </p:cNvCxnSpPr>
          <p:nvPr/>
        </p:nvCxnSpPr>
        <p:spPr>
          <a:xfrm flipV="1">
            <a:off x="5309088" y="3595466"/>
            <a:ext cx="2078420" cy="2503584"/>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xmlns="" id="{ED511E1B-B3DF-4ED3-8AC1-A1E240A20F2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516086" y="4730334"/>
            <a:ext cx="485437" cy="398059"/>
          </a:xfrm>
          <a:prstGeom prst="rect">
            <a:avLst/>
          </a:prstGeom>
        </p:spPr>
      </p:pic>
      <p:pic>
        <p:nvPicPr>
          <p:cNvPr id="24" name="图片 23" descr="wifi信号蓝.png">
            <a:extLst>
              <a:ext uri="{FF2B5EF4-FFF2-40B4-BE49-F238E27FC236}">
                <a16:creationId xmlns:a16="http://schemas.microsoft.com/office/drawing/2014/main" xmlns="" id="{564F38D0-C89C-4D5A-AB4B-97D43274A242}"/>
              </a:ext>
            </a:extLst>
          </p:cNvPr>
          <p:cNvPicPr>
            <a:picLocks noChangeAspect="1"/>
          </p:cNvPicPr>
          <p:nvPr/>
        </p:nvPicPr>
        <p:blipFill>
          <a:blip r:embed="rId7" cstate="print"/>
          <a:stretch>
            <a:fillRect/>
          </a:stretch>
        </p:blipFill>
        <p:spPr>
          <a:xfrm rot="10800000">
            <a:off x="4301489" y="5344046"/>
            <a:ext cx="292214" cy="244685"/>
          </a:xfrm>
          <a:prstGeom prst="rect">
            <a:avLst/>
          </a:prstGeom>
        </p:spPr>
      </p:pic>
      <p:sp>
        <p:nvSpPr>
          <p:cNvPr id="29" name="Oval 4">
            <a:extLst>
              <a:ext uri="{FF2B5EF4-FFF2-40B4-BE49-F238E27FC236}">
                <a16:creationId xmlns:a16="http://schemas.microsoft.com/office/drawing/2014/main" xmlns="" id="{E2B0C1F8-1963-457C-B5DB-998842890A96}"/>
              </a:ext>
            </a:extLst>
          </p:cNvPr>
          <p:cNvSpPr>
            <a:spLocks noChangeAspect="1"/>
          </p:cNvSpPr>
          <p:nvPr/>
        </p:nvSpPr>
        <p:spPr>
          <a:xfrm>
            <a:off x="863445" y="396417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xmlns="" id="{055CF942-1D5F-4A30-974F-EA349CF72F06}"/>
              </a:ext>
            </a:extLst>
          </p:cNvPr>
          <p:cNvSpPr txBox="1"/>
          <p:nvPr/>
        </p:nvSpPr>
        <p:spPr>
          <a:xfrm>
            <a:off x="1103576" y="3915060"/>
            <a:ext cx="2094155"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Delivers the Bluetooth-based terminal location configuration.</a:t>
            </a:r>
          </a:p>
        </p:txBody>
      </p:sp>
      <p:sp>
        <p:nvSpPr>
          <p:cNvPr id="31" name="Oval 4">
            <a:extLst>
              <a:ext uri="{FF2B5EF4-FFF2-40B4-BE49-F238E27FC236}">
                <a16:creationId xmlns:a16="http://schemas.microsoft.com/office/drawing/2014/main" xmlns="" id="{87484945-8135-4090-A53B-5695C3646AAF}"/>
              </a:ext>
            </a:extLst>
          </p:cNvPr>
          <p:cNvSpPr>
            <a:spLocks noChangeAspect="1"/>
          </p:cNvSpPr>
          <p:nvPr/>
        </p:nvSpPr>
        <p:spPr>
          <a:xfrm>
            <a:off x="863445" y="54805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4A2FB549-48F7-446C-9F54-07D19327BAB1}"/>
              </a:ext>
            </a:extLst>
          </p:cNvPr>
          <p:cNvSpPr txBox="1"/>
          <p:nvPr/>
        </p:nvSpPr>
        <p:spPr>
          <a:xfrm>
            <a:off x="1103576" y="5456787"/>
            <a:ext cx="2920858"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Broadcasts Bluetooth Beacon packets based on the delivered configuration.</a:t>
            </a:r>
          </a:p>
        </p:txBody>
      </p:sp>
      <p:sp>
        <p:nvSpPr>
          <p:cNvPr id="33" name="Oval 4">
            <a:extLst>
              <a:ext uri="{FF2B5EF4-FFF2-40B4-BE49-F238E27FC236}">
                <a16:creationId xmlns:a16="http://schemas.microsoft.com/office/drawing/2014/main" xmlns="" id="{A53CF5C3-905C-4010-A511-1FFA9EC1EF0C}"/>
              </a:ext>
            </a:extLst>
          </p:cNvPr>
          <p:cNvSpPr>
            <a:spLocks noChangeAspect="1"/>
          </p:cNvSpPr>
          <p:nvPr/>
        </p:nvSpPr>
        <p:spPr>
          <a:xfrm>
            <a:off x="6876399" y="469628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358A6AD6-04CE-4FB4-A67B-04CCB213B708}"/>
              </a:ext>
            </a:extLst>
          </p:cNvPr>
          <p:cNvSpPr txBox="1"/>
          <p:nvPr/>
        </p:nvSpPr>
        <p:spPr>
          <a:xfrm>
            <a:off x="7171086" y="4659876"/>
            <a:ext cx="3281014"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Reports its location to the third-party LBS platform after receiving broadcast packets.</a:t>
            </a:r>
          </a:p>
        </p:txBody>
      </p:sp>
      <p:sp>
        <p:nvSpPr>
          <p:cNvPr id="25" name="TextBox 18">
            <a:extLst>
              <a:ext uri="{FF2B5EF4-FFF2-40B4-BE49-F238E27FC236}">
                <a16:creationId xmlns:a16="http://schemas.microsoft.com/office/drawing/2014/main" xmlns="" id="{859E779D-FB7A-489D-A145-93EC2D55C381}"/>
              </a:ext>
            </a:extLst>
          </p:cNvPr>
          <p:cNvSpPr txBox="1"/>
          <p:nvPr/>
        </p:nvSpPr>
        <p:spPr>
          <a:xfrm>
            <a:off x="4593703" y="5157335"/>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79859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z="3600">
                <a:sym typeface="Huawei Sans" panose="020C0503030203020204" pitchFamily="34" charset="0"/>
              </a:rPr>
              <a:t>iMaster NCE-Campus O</a:t>
            </a:r>
            <a:r>
              <a:rPr lang="en-US" altLang="zh-CN" sz="3600">
                <a:sym typeface="Huawei Sans" panose="020C0503030203020204" pitchFamily="34" charset="0"/>
              </a:rPr>
              <a:t>pen API Introduction</a:t>
            </a:r>
            <a:endParaRPr lang="en-US" sz="3600" dirty="0">
              <a:sym typeface="Huawei Sans" panose="020C0503030203020204" pitchFamily="34" charset="0"/>
            </a:endParaRPr>
          </a:p>
        </p:txBody>
      </p:sp>
      <p:sp>
        <p:nvSpPr>
          <p:cNvPr id="6" name="文本占位符 5">
            <a:extLst>
              <a:ext uri="{FF2B5EF4-FFF2-40B4-BE49-F238E27FC236}">
                <a16:creationId xmlns:a16="http://schemas.microsoft.com/office/drawing/2014/main" xmlns="" id="{8DA03210-EB1C-4778-B04B-20B75768669F}"/>
              </a:ext>
            </a:extLst>
          </p:cNvPr>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704368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O&amp;M</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1926656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AA9ED1-A19F-45B4-887B-6D8CFFD1FC1C}"/>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A6421C83-7048-46D6-984D-9B182FE2CEF4}"/>
              </a:ext>
            </a:extLst>
          </p:cNvPr>
          <p:cNvSpPr txBox="1"/>
          <p:nvPr/>
        </p:nvSpPr>
        <p:spPr>
          <a:xfrm>
            <a:off x="6703080" y="2245512"/>
            <a:ext cx="5002175" cy="2554545"/>
          </a:xfrm>
          <a:prstGeom prst="rect">
            <a:avLst/>
          </a:prstGeom>
          <a:solidFill>
            <a:srgbClr val="F4FBFE"/>
          </a:solidFill>
          <a:ln>
            <a:solidFill>
              <a:srgbClr val="99DFF9"/>
            </a:solidFill>
          </a:ln>
        </p:spPr>
        <p:txBody>
          <a:bodyPr wrap="square" rtlCol="0" anchor="ctr" anchorCtr="0">
            <a:spAutoFit/>
          </a:bodyPr>
          <a:lstStyle/>
          <a:p>
            <a:pPr>
              <a:lnSpc>
                <a:spcPts val="2400"/>
              </a:lnSpc>
            </a:pPr>
            <a:r>
              <a:rPr lang="en-US"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lnSpc>
                <a:spcPts val="24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business industry has the requirements for precision marketing. Direct marketing can tag specific people based on crowd profiles, and push target content to provide personalized services based on these tags. Crowd profiling requires two types of data: one is the data left online; the other type of data is left in brick-and-mortar stores (offline data), which can be collected using Wi-Fi probes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from network access data of customers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graphicFrame>
        <p:nvGraphicFramePr>
          <p:cNvPr id="9" name="表格 8"/>
          <p:cNvGraphicFramePr>
            <a:graphicFrameLocks noGrp="1"/>
          </p:cNvGraphicFramePr>
          <p:nvPr>
            <p:extLst>
              <p:ext uri="{D42A27DB-BD31-4B8C-83A1-F6EECF244321}">
                <p14:modId xmlns:p14="http://schemas.microsoft.com/office/powerpoint/2010/main" val="2140624784"/>
              </p:ext>
            </p:extLst>
          </p:nvPr>
        </p:nvGraphicFramePr>
        <p:xfrm>
          <a:off x="6703080" y="4860748"/>
          <a:ext cx="5042833" cy="1521002"/>
        </p:xfrm>
        <a:graphic>
          <a:graphicData uri="http://schemas.openxmlformats.org/drawingml/2006/table">
            <a:tbl>
              <a:tblPr/>
              <a:tblGrid>
                <a:gridCol w="1564465">
                  <a:extLst>
                    <a:ext uri="{9D8B030D-6E8A-4147-A177-3AD203B41FA5}">
                      <a16:colId xmlns:a16="http://schemas.microsoft.com/office/drawing/2014/main" xmlns="" val="20000"/>
                    </a:ext>
                  </a:extLst>
                </a:gridCol>
                <a:gridCol w="3478368">
                  <a:extLst>
                    <a:ext uri="{9D8B030D-6E8A-4147-A177-3AD203B41FA5}">
                      <a16:colId xmlns:a16="http://schemas.microsoft.com/office/drawing/2014/main" xmlns="" val="20001"/>
                    </a:ext>
                  </a:extLst>
                </a:gridCol>
              </a:tblGrid>
              <a:tr h="185147">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401642">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location information is provided.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580354">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VAS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login and logout information, network application information, and network traffic information are provided.</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pSp>
        <p:nvGrpSpPr>
          <p:cNvPr id="4" name="组合 3"/>
          <p:cNvGrpSpPr/>
          <p:nvPr/>
        </p:nvGrpSpPr>
        <p:grpSpPr>
          <a:xfrm>
            <a:off x="368782" y="2247533"/>
            <a:ext cx="6172373" cy="4030626"/>
            <a:chOff x="380357" y="1593974"/>
            <a:chExt cx="6172373" cy="4030626"/>
          </a:xfrm>
        </p:grpSpPr>
        <p:sp>
          <p:nvSpPr>
            <p:cNvPr id="14" name="文本框 13">
              <a:extLst>
                <a:ext uri="{FF2B5EF4-FFF2-40B4-BE49-F238E27FC236}">
                  <a16:creationId xmlns:a16="http://schemas.microsoft.com/office/drawing/2014/main" xmlns="" id="{272A6C28-738F-4245-9B4D-B724426B4C10}"/>
                </a:ext>
              </a:extLst>
            </p:cNvPr>
            <p:cNvSpPr txBox="1"/>
            <p:nvPr/>
          </p:nvSpPr>
          <p:spPr>
            <a:xfrm>
              <a:off x="5354485" y="4187469"/>
              <a:ext cx="1198245" cy="430887"/>
            </a:xfrm>
            <a:prstGeom prst="rect">
              <a:avLst/>
            </a:prstGeom>
            <a:noFill/>
          </p:spPr>
          <p:txBody>
            <a:bodyPr wrap="square" rtlCol="0">
              <a:spAutoFit/>
            </a:bodyPr>
            <a:lstStyle/>
            <a:p>
              <a:pPr algn="ctr"/>
              <a:r>
                <a:rPr lang="en-US" sz="11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Third-party service</a:t>
              </a:r>
              <a:endParaRPr lang="en-US" altLang="zh-CN" sz="11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p:nvPr/>
          </p:nvSpPr>
          <p:spPr>
            <a:xfrm>
              <a:off x="5064497" y="3408448"/>
              <a:ext cx="1398214" cy="1399201"/>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a:xfrm>
              <a:off x="380357" y="3365356"/>
              <a:ext cx="5715643" cy="2259244"/>
              <a:chOff x="365102" y="2911505"/>
              <a:chExt cx="5887483" cy="2200065"/>
            </a:xfrm>
          </p:grpSpPr>
          <p:sp>
            <p:nvSpPr>
              <p:cNvPr id="10" name="Freeform 159">
                <a:extLst>
                  <a:ext uri="{FF2B5EF4-FFF2-40B4-BE49-F238E27FC236}">
                    <a16:creationId xmlns:a16="http://schemas.microsoft.com/office/drawing/2014/main" xmlns="" id="{0BA610E4-2C68-4349-840F-29F43D2A463D}"/>
                  </a:ext>
                </a:extLst>
              </p:cNvPr>
              <p:cNvSpPr/>
              <p:nvPr/>
            </p:nvSpPr>
            <p:spPr>
              <a:xfrm flipH="1">
                <a:off x="599374" y="3087356"/>
                <a:ext cx="1908633"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a:extLst>
                  <a:ext uri="{FF2B5EF4-FFF2-40B4-BE49-F238E27FC236}">
                    <a16:creationId xmlns:a16="http://schemas.microsoft.com/office/drawing/2014/main" xmlns=""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8071" y="3375909"/>
                <a:ext cx="454514" cy="339188"/>
              </a:xfrm>
              <a:prstGeom prst="rect">
                <a:avLst/>
              </a:prstGeom>
            </p:spPr>
          </p:pic>
          <p:sp>
            <p:nvSpPr>
              <p:cNvPr id="13" name="文本框 12">
                <a:extLst>
                  <a:ext uri="{FF2B5EF4-FFF2-40B4-BE49-F238E27FC236}">
                    <a16:creationId xmlns:a16="http://schemas.microsoft.com/office/drawing/2014/main" xmlns="" id="{29282D48-F113-44FD-AE82-13313460824A}"/>
                  </a:ext>
                </a:extLst>
              </p:cNvPr>
              <p:cNvSpPr txBox="1"/>
              <p:nvPr/>
            </p:nvSpPr>
            <p:spPr>
              <a:xfrm>
                <a:off x="1228657" y="3219282"/>
                <a:ext cx="1431403" cy="269743"/>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形状 35">
                <a:extLst>
                  <a:ext uri="{FF2B5EF4-FFF2-40B4-BE49-F238E27FC236}">
                    <a16:creationId xmlns:a16="http://schemas.microsoft.com/office/drawing/2014/main" xmlns="" id="{CEFD060C-3C85-4895-802C-256E1DD74BE1}"/>
                  </a:ext>
                </a:extLst>
              </p:cNvPr>
              <p:cNvSpPr/>
              <p:nvPr/>
            </p:nvSpPr>
            <p:spPr>
              <a:xfrm>
                <a:off x="2381438" y="3193403"/>
                <a:ext cx="2826981" cy="197292"/>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形状 38">
                <a:extLst>
                  <a:ext uri="{FF2B5EF4-FFF2-40B4-BE49-F238E27FC236}">
                    <a16:creationId xmlns:a16="http://schemas.microsoft.com/office/drawing/2014/main" xmlns="" id="{874C4E77-89F2-4DA2-A35F-0550E23A9BB0}"/>
                  </a:ext>
                </a:extLst>
              </p:cNvPr>
              <p:cNvSpPr/>
              <p:nvPr/>
            </p:nvSpPr>
            <p:spPr>
              <a:xfrm>
                <a:off x="2565412" y="3671215"/>
                <a:ext cx="2599453" cy="362863"/>
              </a:xfrm>
              <a:custGeom>
                <a:avLst/>
                <a:gdLst>
                  <a:gd name="connsiteX0" fmla="*/ 0 w 1917700"/>
                  <a:gd name="connsiteY0" fmla="*/ 0 h 190709"/>
                  <a:gd name="connsiteX1" fmla="*/ 927100 w 1917700"/>
                  <a:gd name="connsiteY1" fmla="*/ 190500 h 190709"/>
                  <a:gd name="connsiteX2" fmla="*/ 1917700 w 1917700"/>
                  <a:gd name="connsiteY2" fmla="*/ 38100 h 190709"/>
                </a:gdLst>
                <a:ahLst/>
                <a:cxnLst>
                  <a:cxn ang="0">
                    <a:pos x="connsiteX0" y="connsiteY0"/>
                  </a:cxn>
                  <a:cxn ang="0">
                    <a:pos x="connsiteX1" y="connsiteY1"/>
                  </a:cxn>
                  <a:cxn ang="0">
                    <a:pos x="connsiteX2" y="connsiteY2"/>
                  </a:cxn>
                </a:cxnLst>
                <a:rect l="l" t="t" r="r" b="b"/>
                <a:pathLst>
                  <a:path w="1917700" h="190709">
                    <a:moveTo>
                      <a:pt x="0" y="0"/>
                    </a:moveTo>
                    <a:cubicBezTo>
                      <a:pt x="303741" y="92075"/>
                      <a:pt x="607483" y="184150"/>
                      <a:pt x="927100" y="190500"/>
                    </a:cubicBezTo>
                    <a:cubicBezTo>
                      <a:pt x="1246717" y="196850"/>
                      <a:pt x="1754717" y="57150"/>
                      <a:pt x="1917700" y="38100"/>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9B269206-A764-4E8F-B2F7-5A8CFB498BA0}"/>
                  </a:ext>
                </a:extLst>
              </p:cNvPr>
              <p:cNvSpPr txBox="1"/>
              <p:nvPr/>
            </p:nvSpPr>
            <p:spPr>
              <a:xfrm>
                <a:off x="2817724" y="2911505"/>
                <a:ext cx="2038017" cy="307777"/>
              </a:xfrm>
              <a:prstGeom prst="rect">
                <a:avLst/>
              </a:prstGeom>
              <a:noFill/>
            </p:spPr>
            <p:txBody>
              <a:bodyPr wrap="square" rtlCol="0">
                <a:spAutoFit/>
              </a:bodyPr>
              <a:lstStyle/>
              <a:p>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1: VAS API</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xmlns="" id="{04D25DB3-C1A0-457B-BBDD-8412FF857832}"/>
                  </a:ext>
                </a:extLst>
              </p:cNvPr>
              <p:cNvSpPr txBox="1"/>
              <p:nvPr/>
            </p:nvSpPr>
            <p:spPr>
              <a:xfrm>
                <a:off x="2806826" y="4079269"/>
                <a:ext cx="2059812" cy="307777"/>
              </a:xfrm>
              <a:prstGeom prst="rect">
                <a:avLst/>
              </a:prstGeom>
              <a:noFill/>
            </p:spPr>
            <p:txBody>
              <a:bodyPr wrap="square" rtlCol="0">
                <a:spAutoFit/>
              </a:bodyPr>
              <a:lstStyle/>
              <a:p>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2: LBS API</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a:xfrm flipV="1">
                <a:off x="2493163" y="3594842"/>
                <a:ext cx="2661917" cy="1"/>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65102" y="3981827"/>
                <a:ext cx="2819331" cy="1129743"/>
                <a:chOff x="328297" y="4895988"/>
                <a:chExt cx="2819331" cy="1129743"/>
              </a:xfrm>
            </p:grpSpPr>
            <p:pic>
              <p:nvPicPr>
                <p:cNvPr id="12" name="图片 11">
                  <a:extLst>
                    <a:ext uri="{FF2B5EF4-FFF2-40B4-BE49-F238E27FC236}">
                      <a16:creationId xmlns:a16="http://schemas.microsoft.com/office/drawing/2014/main" xmlns=""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28696" y="5212053"/>
                  <a:ext cx="330793" cy="253925"/>
                </a:xfrm>
                <a:prstGeom prst="rect">
                  <a:avLst/>
                </a:prstGeom>
              </p:spPr>
            </p:pic>
            <p:cxnSp>
              <p:nvCxnSpPr>
                <p:cNvPr id="16" name="直接连接符 15">
                  <a:extLst>
                    <a:ext uri="{FF2B5EF4-FFF2-40B4-BE49-F238E27FC236}">
                      <a16:creationId xmlns:a16="http://schemas.microsoft.com/office/drawing/2014/main" xmlns="" id="{382CCB86-B349-43FF-BC40-824BF57A3639}"/>
                    </a:ext>
                  </a:extLst>
                </p:cNvPr>
                <p:cNvCxnSpPr>
                  <a:endCxn id="12" idx="0"/>
                </p:cNvCxnSpPr>
                <p:nvPr/>
              </p:nvCxnSpPr>
              <p:spPr>
                <a:xfrm flipH="1">
                  <a:off x="694092" y="4907339"/>
                  <a:ext cx="818558" cy="304714"/>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98244" y="5212053"/>
                  <a:ext cx="330793" cy="253925"/>
                </a:xfrm>
                <a:prstGeom prst="rect">
                  <a:avLst/>
                </a:prstGeom>
              </p:spPr>
            </p:pic>
            <p:cxnSp>
              <p:nvCxnSpPr>
                <p:cNvPr id="18" name="直接连接符 17">
                  <a:extLst>
                    <a:ext uri="{FF2B5EF4-FFF2-40B4-BE49-F238E27FC236}">
                      <a16:creationId xmlns:a16="http://schemas.microsoft.com/office/drawing/2014/main" xmlns="" id="{7A445271-B7E9-4734-821A-9C1214916573}"/>
                    </a:ext>
                  </a:extLst>
                </p:cNvPr>
                <p:cNvCxnSpPr>
                  <a:cxnSpLocks/>
                  <a:endCxn id="17" idx="0"/>
                </p:cNvCxnSpPr>
                <p:nvPr/>
              </p:nvCxnSpPr>
              <p:spPr>
                <a:xfrm>
                  <a:off x="1512650" y="4907339"/>
                  <a:ext cx="750992" cy="304713"/>
                </a:xfrm>
                <a:prstGeom prst="line">
                  <a:avLst/>
                </a:prstGeom>
              </p:spPr>
              <p:style>
                <a:lnRef idx="1">
                  <a:schemeClr val="accent1"/>
                </a:lnRef>
                <a:fillRef idx="0">
                  <a:schemeClr val="accent1"/>
                </a:fillRef>
                <a:effectRef idx="0">
                  <a:schemeClr val="accent1"/>
                </a:effectRef>
                <a:fontRef idx="minor">
                  <a:schemeClr val="tx1"/>
                </a:fontRef>
              </p:style>
            </p:cxnSp>
            <p:sp>
              <p:nvSpPr>
                <p:cNvPr id="22" name="任意多边形: 形状 33">
                  <a:extLst>
                    <a:ext uri="{FF2B5EF4-FFF2-40B4-BE49-F238E27FC236}">
                      <a16:creationId xmlns:a16="http://schemas.microsoft.com/office/drawing/2014/main" xmlns="" id="{4202E2F6-FC8A-421A-8B3A-56DAC1222C87}"/>
                    </a:ext>
                  </a:extLst>
                </p:cNvPr>
                <p:cNvSpPr/>
                <p:nvPr/>
              </p:nvSpPr>
              <p:spPr>
                <a:xfrm flipH="1">
                  <a:off x="2306925" y="5469000"/>
                  <a:ext cx="37223" cy="276212"/>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a16="http://schemas.microsoft.com/office/drawing/2014/main" xmlns="" id="{7A445271-B7E9-4734-821A-9C1214916573}"/>
                    </a:ext>
                  </a:extLst>
                </p:cNvPr>
                <p:cNvCxnSpPr>
                  <a:cxnSpLocks/>
                  <a:endCxn id="35" idx="0"/>
                </p:cNvCxnSpPr>
                <p:nvPr/>
              </p:nvCxnSpPr>
              <p:spPr>
                <a:xfrm>
                  <a:off x="1521736" y="4895988"/>
                  <a:ext cx="0" cy="319087"/>
                </a:xfrm>
                <a:prstGeom prst="line">
                  <a:avLst/>
                </a:prstGeom>
              </p:spPr>
              <p:style>
                <a:lnRef idx="1">
                  <a:schemeClr val="accent1"/>
                </a:lnRef>
                <a:fillRef idx="0">
                  <a:schemeClr val="accent1"/>
                </a:fillRef>
                <a:effectRef idx="0">
                  <a:schemeClr val="accent1"/>
                </a:effectRef>
                <a:fontRef idx="minor">
                  <a:schemeClr val="tx1"/>
                </a:fontRef>
              </p:style>
            </p:cxnSp>
            <p:pic>
              <p:nvPicPr>
                <p:cNvPr id="35" name="图片 34">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56339" y="5215075"/>
                  <a:ext cx="330793" cy="253925"/>
                </a:xfrm>
                <a:prstGeom prst="rect">
                  <a:avLst/>
                </a:prstGeom>
              </p:spPr>
            </p:pic>
            <p:sp>
              <p:nvSpPr>
                <p:cNvPr id="36" name="文本框 35"/>
                <p:cNvSpPr txBox="1"/>
                <p:nvPr/>
              </p:nvSpPr>
              <p:spPr>
                <a:xfrm>
                  <a:off x="328297" y="5539731"/>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1116735" y="5549871"/>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2294558" y="5527600"/>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3">
                  <a:extLst>
                    <a:ext uri="{FF2B5EF4-FFF2-40B4-BE49-F238E27FC236}">
                      <a16:creationId xmlns:a16="http://schemas.microsoft.com/office/drawing/2014/main" xmlns="" id="{4202E2F6-FC8A-421A-8B3A-56DAC1222C87}"/>
                    </a:ext>
                  </a:extLst>
                </p:cNvPr>
                <p:cNvSpPr/>
                <p:nvPr/>
              </p:nvSpPr>
              <p:spPr>
                <a:xfrm>
                  <a:off x="2035217" y="5459136"/>
                  <a:ext cx="212543" cy="311554"/>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SAN网络-蓝.png"/>
                <p:cNvPicPr>
                  <a:picLocks noChangeAspect="1"/>
                </p:cNvPicPr>
                <p:nvPr/>
              </p:nvPicPr>
              <p:blipFill>
                <a:blip r:embed="rId5" cstate="print"/>
                <a:stretch>
                  <a:fillRect/>
                </a:stretch>
              </p:blipFill>
              <p:spPr>
                <a:xfrm>
                  <a:off x="1895382" y="5733232"/>
                  <a:ext cx="178721" cy="274097"/>
                </a:xfrm>
                <a:prstGeom prst="rect">
                  <a:avLst/>
                </a:prstGeom>
              </p:spPr>
            </p:pic>
            <p:pic>
              <p:nvPicPr>
                <p:cNvPr id="54" name="图片 53" descr="故障链路.png"/>
                <p:cNvPicPr>
                  <a:picLocks noChangeAspect="1"/>
                </p:cNvPicPr>
                <p:nvPr/>
              </p:nvPicPr>
              <p:blipFill>
                <a:blip r:embed="rId6" cstate="print"/>
                <a:stretch>
                  <a:fillRect/>
                </a:stretch>
              </p:blipFill>
              <p:spPr>
                <a:xfrm>
                  <a:off x="2172513" y="5742642"/>
                  <a:ext cx="379639" cy="283089"/>
                </a:xfrm>
                <a:prstGeom prst="rect">
                  <a:avLst/>
                </a:prstGeom>
              </p:spPr>
            </p:pic>
          </p:grpSp>
          <p:pic>
            <p:nvPicPr>
              <p:cNvPr id="55" name="图片 54"/>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259031" y="3377939"/>
                <a:ext cx="412592" cy="312612"/>
              </a:xfrm>
              <a:prstGeom prst="rect">
                <a:avLst/>
              </a:prstGeom>
            </p:spPr>
          </p:pic>
          <p:sp>
            <p:nvSpPr>
              <p:cNvPr id="56" name="文本框 55">
                <a:extLst>
                  <a:ext uri="{FF2B5EF4-FFF2-40B4-BE49-F238E27FC236}">
                    <a16:creationId xmlns:a16="http://schemas.microsoft.com/office/drawing/2014/main" xmlns="" id="{272A6C28-738F-4245-9B4D-B724426B4C10}"/>
                  </a:ext>
                </a:extLst>
              </p:cNvPr>
              <p:cNvSpPr txBox="1"/>
              <p:nvPr/>
            </p:nvSpPr>
            <p:spPr>
              <a:xfrm>
                <a:off x="5232769" y="3706001"/>
                <a:ext cx="485783" cy="254757"/>
              </a:xfrm>
              <a:prstGeom prst="rect">
                <a:avLst/>
              </a:prstGeom>
              <a:noFill/>
            </p:spPr>
            <p:txBody>
              <a:bodyPr wrap="none" rtlCol="0">
                <a:spAutoFit/>
              </a:bodyPr>
              <a:lstStyle/>
              <a:p>
                <a:r>
                  <a:rPr lang="en-US" sz="11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11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 name="图片 2"/>
            <p:cNvPicPr>
              <a:picLocks noChangeAspect="1"/>
            </p:cNvPicPr>
            <p:nvPr/>
          </p:nvPicPr>
          <p:blipFill>
            <a:blip r:embed="rId8"/>
            <a:stretch>
              <a:fillRect/>
            </a:stretch>
          </p:blipFill>
          <p:spPr>
            <a:xfrm>
              <a:off x="859607" y="1593974"/>
              <a:ext cx="1478235" cy="1805558"/>
            </a:xfrm>
            <a:prstGeom prst="rect">
              <a:avLst/>
            </a:prstGeom>
          </p:spPr>
        </p:pic>
      </p:grpSp>
      <p:sp>
        <p:nvSpPr>
          <p:cNvPr id="40" name="文本占位符 31">
            <a:extLst>
              <a:ext uri="{FF2B5EF4-FFF2-40B4-BE49-F238E27FC236}">
                <a16:creationId xmlns:a16="http://schemas.microsoft.com/office/drawing/2014/main" xmlns="" id="{1CD3EA07-EBEA-4DF7-BB46-9AB841353C9F}"/>
              </a:ext>
            </a:extLst>
          </p:cNvPr>
          <p:cNvSpPr txBox="1">
            <a:spLocks/>
          </p:cNvSpPr>
          <p:nvPr/>
        </p:nvSpPr>
        <p:spPr>
          <a:xfrm>
            <a:off x="468317" y="1189763"/>
            <a:ext cx="11276183" cy="81919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77800" indent="-177800">
              <a:tabLst>
                <a:tab pos="177800" algn="l"/>
              </a:tabLs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Crowd profiling: A third-party big data analysis platform analyzes the locations and status of terminals detected and managed on Huawei intent-driven campus networks to obtain the characteristics of crowd profiles in an area, so that target content can be pushed to the customers to provide personalized services.</a:t>
            </a:r>
          </a:p>
        </p:txBody>
      </p:sp>
      <p:pic>
        <p:nvPicPr>
          <p:cNvPr id="42" name="图片 41">
            <a:extLst>
              <a:ext uri="{FF2B5EF4-FFF2-40B4-BE49-F238E27FC236}">
                <a16:creationId xmlns:a16="http://schemas.microsoft.com/office/drawing/2014/main" xmlns=""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27136" y="4579962"/>
            <a:ext cx="820949" cy="466673"/>
          </a:xfrm>
          <a:prstGeom prst="rect">
            <a:avLst/>
          </a:prstGeom>
        </p:spPr>
      </p:pic>
    </p:spTree>
    <p:extLst>
      <p:ext uri="{BB962C8B-B14F-4D97-AF65-F5344CB8AC3E}">
        <p14:creationId xmlns:p14="http://schemas.microsoft.com/office/powerpoint/2010/main" val="2010798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DB10B0-DF9D-4AB4-AA90-EBA132273E4F}"/>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Invoking a VAS API</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Shape 210">
            <a:extLst>
              <a:ext uri="{FF2B5EF4-FFF2-40B4-BE49-F238E27FC236}">
                <a16:creationId xmlns:a16="http://schemas.microsoft.com/office/drawing/2014/main" xmlns="" id="{688EA54B-1F9E-4D9B-9AE3-4E0514066E7E}"/>
              </a:ext>
            </a:extLst>
          </p:cNvPr>
          <p:cNvSpPr/>
          <p:nvPr/>
        </p:nvSpPr>
        <p:spPr>
          <a:xfrm>
            <a:off x="7105699" y="1263120"/>
            <a:ext cx="4094536" cy="4548073"/>
          </a:xfrm>
          <a:prstGeom prst="roundRect">
            <a:avLst>
              <a:gd name="adj" fmla="val 7953"/>
            </a:avLst>
          </a:prstGeom>
          <a:noFill/>
          <a:ln w="41275">
            <a:noFill/>
          </a:ln>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grpSp>
        <p:nvGrpSpPr>
          <p:cNvPr id="10" name="组合 9">
            <a:extLst>
              <a:ext uri="{FF2B5EF4-FFF2-40B4-BE49-F238E27FC236}">
                <a16:creationId xmlns:a16="http://schemas.microsoft.com/office/drawing/2014/main" xmlns="" id="{317A729D-029E-4B36-85A8-484D6F2B83EF}"/>
              </a:ext>
            </a:extLst>
          </p:cNvPr>
          <p:cNvGrpSpPr/>
          <p:nvPr/>
        </p:nvGrpSpPr>
        <p:grpSpPr>
          <a:xfrm>
            <a:off x="2073150" y="1443390"/>
            <a:ext cx="9672762" cy="4694844"/>
            <a:chOff x="967154" y="840701"/>
            <a:chExt cx="13779561" cy="4638361"/>
          </a:xfrm>
        </p:grpSpPr>
        <p:cxnSp>
          <p:nvCxnSpPr>
            <p:cNvPr id="11" name="直接连接符 10">
              <a:extLst>
                <a:ext uri="{FF2B5EF4-FFF2-40B4-BE49-F238E27FC236}">
                  <a16:creationId xmlns:a16="http://schemas.microsoft.com/office/drawing/2014/main" xmlns="" id="{497301F1-8C36-41E1-B48C-F0CB66C25AC5}"/>
                </a:ext>
              </a:extLst>
            </p:cNvPr>
            <p:cNvCxnSpPr/>
            <p:nvPr/>
          </p:nvCxnSpPr>
          <p:spPr bwMode="auto">
            <a:xfrm>
              <a:off x="1371600" y="1987062"/>
              <a:ext cx="0" cy="3492000"/>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 name="文本框 11">
              <a:extLst>
                <a:ext uri="{FF2B5EF4-FFF2-40B4-BE49-F238E27FC236}">
                  <a16:creationId xmlns:a16="http://schemas.microsoft.com/office/drawing/2014/main" xmlns="" id="{A6D1F738-88FD-4E0D-A644-DAE7CA1F5A58}"/>
                </a:ext>
              </a:extLst>
            </p:cNvPr>
            <p:cNvSpPr txBox="1"/>
            <p:nvPr/>
          </p:nvSpPr>
          <p:spPr>
            <a:xfrm>
              <a:off x="967154" y="954565"/>
              <a:ext cx="1032693" cy="304074"/>
            </a:xfrm>
            <a:prstGeom prst="rect">
              <a:avLst/>
            </a:prstGeom>
            <a:noFill/>
          </p:spPr>
          <p:txBody>
            <a:bodyPr wrap="square" rtlCol="0" anchor="ctr" anchorCtr="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Device</a:t>
              </a:r>
            </a:p>
          </p:txBody>
        </p:sp>
        <p:cxnSp>
          <p:nvCxnSpPr>
            <p:cNvPr id="13" name="直接连接符 12">
              <a:extLst>
                <a:ext uri="{FF2B5EF4-FFF2-40B4-BE49-F238E27FC236}">
                  <a16:creationId xmlns:a16="http://schemas.microsoft.com/office/drawing/2014/main" xmlns="" id="{2D0D0144-69C3-4F21-B942-B29D95A93585}"/>
                </a:ext>
              </a:extLst>
            </p:cNvPr>
            <p:cNvCxnSpPr/>
            <p:nvPr/>
          </p:nvCxnSpPr>
          <p:spPr bwMode="auto">
            <a:xfrm>
              <a:off x="3763108" y="1987062"/>
              <a:ext cx="0" cy="3492000"/>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 name="文本框 13">
              <a:extLst>
                <a:ext uri="{FF2B5EF4-FFF2-40B4-BE49-F238E27FC236}">
                  <a16:creationId xmlns:a16="http://schemas.microsoft.com/office/drawing/2014/main" xmlns="" id="{1E6789BD-BBFF-4F45-A630-B9188822B9AA}"/>
                </a:ext>
              </a:extLst>
            </p:cNvPr>
            <p:cNvSpPr txBox="1"/>
            <p:nvPr/>
          </p:nvSpPr>
          <p:spPr>
            <a:xfrm>
              <a:off x="2618245" y="954565"/>
              <a:ext cx="3376682" cy="304074"/>
            </a:xfrm>
            <a:prstGeom prst="rect">
              <a:avLst/>
            </a:prstGeom>
            <a:noFill/>
          </p:spPr>
          <p:txBody>
            <a:bodyPr wrap="square" rtlCol="0" anchor="ctr" anchorCtr="0">
              <a:spAutoFit/>
            </a:bodyPr>
            <a:lstStyle/>
            <a:p>
              <a:pPr 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15" name="直接连接符 14">
              <a:extLst>
                <a:ext uri="{FF2B5EF4-FFF2-40B4-BE49-F238E27FC236}">
                  <a16:creationId xmlns:a16="http://schemas.microsoft.com/office/drawing/2014/main" xmlns="" id="{5096789C-A27F-4400-BB6A-56C1B90EA9D5}"/>
                </a:ext>
              </a:extLst>
            </p:cNvPr>
            <p:cNvCxnSpPr/>
            <p:nvPr/>
          </p:nvCxnSpPr>
          <p:spPr bwMode="auto">
            <a:xfrm>
              <a:off x="8959362" y="1987062"/>
              <a:ext cx="0" cy="3492000"/>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6" name="文本框 15">
              <a:extLst>
                <a:ext uri="{FF2B5EF4-FFF2-40B4-BE49-F238E27FC236}">
                  <a16:creationId xmlns:a16="http://schemas.microsoft.com/office/drawing/2014/main" xmlns="" id="{1DEA0B67-7804-41CB-9E21-46D626ACEDF5}"/>
                </a:ext>
              </a:extLst>
            </p:cNvPr>
            <p:cNvSpPr txBox="1"/>
            <p:nvPr/>
          </p:nvSpPr>
          <p:spPr>
            <a:xfrm>
              <a:off x="6723656" y="840701"/>
              <a:ext cx="4488999" cy="516925"/>
            </a:xfrm>
            <a:prstGeom prst="rect">
              <a:avLst/>
            </a:prstGeom>
            <a:noFill/>
          </p:spPr>
          <p:txBody>
            <a:bodyPr wrap="square" rtlCol="0" anchor="ctr" anchorCtr="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Third-party network management and monitoring platform</a:t>
              </a:r>
            </a:p>
          </p:txBody>
        </p:sp>
        <p:sp>
          <p:nvSpPr>
            <p:cNvPr id="17" name="任意多边形 17">
              <a:extLst>
                <a:ext uri="{FF2B5EF4-FFF2-40B4-BE49-F238E27FC236}">
                  <a16:creationId xmlns:a16="http://schemas.microsoft.com/office/drawing/2014/main" xmlns="" id="{1EA2B660-781D-4154-9CE9-D3374953CDD8}"/>
                </a:ext>
              </a:extLst>
            </p:cNvPr>
            <p:cNvSpPr/>
            <p:nvPr/>
          </p:nvSpPr>
          <p:spPr bwMode="auto">
            <a:xfrm>
              <a:off x="3763108" y="1987062"/>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9401466A-C1B7-4320-B8E3-109DAA874A9A}"/>
                </a:ext>
              </a:extLst>
            </p:cNvPr>
            <p:cNvSpPr txBox="1"/>
            <p:nvPr/>
          </p:nvSpPr>
          <p:spPr>
            <a:xfrm>
              <a:off x="3930162" y="1987063"/>
              <a:ext cx="5029201" cy="45611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tenant administrator creates a northbound API administrator account.</a:t>
              </a:r>
            </a:p>
          </p:txBody>
        </p:sp>
        <p:sp>
          <p:nvSpPr>
            <p:cNvPr id="19" name="任意多边形 19">
              <a:extLst>
                <a:ext uri="{FF2B5EF4-FFF2-40B4-BE49-F238E27FC236}">
                  <a16:creationId xmlns:a16="http://schemas.microsoft.com/office/drawing/2014/main" xmlns="" id="{DFA034D5-9C98-4233-8EEE-903BBDF5AFE3}"/>
                </a:ext>
              </a:extLst>
            </p:cNvPr>
            <p:cNvSpPr/>
            <p:nvPr/>
          </p:nvSpPr>
          <p:spPr bwMode="auto">
            <a:xfrm>
              <a:off x="8959362" y="2378408"/>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xmlns="" id="{B01C4ECC-38AC-4EAD-BE39-EFA6380A1A0D}"/>
                </a:ext>
              </a:extLst>
            </p:cNvPr>
            <p:cNvSpPr txBox="1"/>
            <p:nvPr/>
          </p:nvSpPr>
          <p:spPr>
            <a:xfrm>
              <a:off x="9180691" y="2316863"/>
              <a:ext cx="5566024" cy="820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partner obtains the username and password, obtains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through postman, and carries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 the head of the invoked API to perform API-based authorization.</a:t>
              </a:r>
            </a:p>
          </p:txBody>
        </p:sp>
        <p:sp>
          <p:nvSpPr>
            <p:cNvPr id="21" name="任意多边形 23">
              <a:extLst>
                <a:ext uri="{FF2B5EF4-FFF2-40B4-BE49-F238E27FC236}">
                  <a16:creationId xmlns:a16="http://schemas.microsoft.com/office/drawing/2014/main" xmlns="" id="{8E349B41-05C3-4619-B472-177B0AD57CCF}"/>
                </a:ext>
              </a:extLst>
            </p:cNvPr>
            <p:cNvSpPr/>
            <p:nvPr/>
          </p:nvSpPr>
          <p:spPr bwMode="auto">
            <a:xfrm>
              <a:off x="8968156" y="3159697"/>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F1E384B4-7CB9-412B-848C-E2432F25CF4A}"/>
                </a:ext>
              </a:extLst>
            </p:cNvPr>
            <p:cNvSpPr txBox="1"/>
            <p:nvPr/>
          </p:nvSpPr>
          <p:spPr>
            <a:xfrm>
              <a:off x="9180692" y="3156283"/>
              <a:ext cx="4327800" cy="273666"/>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Adds a tenant administrator account.</a:t>
              </a:r>
            </a:p>
          </p:txBody>
        </p:sp>
        <p:sp>
          <p:nvSpPr>
            <p:cNvPr id="23" name="任意多边形 27">
              <a:extLst>
                <a:ext uri="{FF2B5EF4-FFF2-40B4-BE49-F238E27FC236}">
                  <a16:creationId xmlns:a16="http://schemas.microsoft.com/office/drawing/2014/main" xmlns="" id="{22EF2E23-AAD2-4F34-8D21-0EB6A8BD0CF3}"/>
                </a:ext>
              </a:extLst>
            </p:cNvPr>
            <p:cNvSpPr/>
            <p:nvPr/>
          </p:nvSpPr>
          <p:spPr bwMode="auto">
            <a:xfrm>
              <a:off x="8968156" y="4049241"/>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3BD78C92-2251-46CE-9885-D6F3D294BF6B}"/>
                </a:ext>
              </a:extLst>
            </p:cNvPr>
            <p:cNvSpPr txBox="1"/>
            <p:nvPr/>
          </p:nvSpPr>
          <p:spPr>
            <a:xfrm>
              <a:off x="9180693" y="4055913"/>
              <a:ext cx="2426676" cy="273667"/>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API.</a:t>
              </a:r>
            </a:p>
          </p:txBody>
        </p:sp>
        <p:cxnSp>
          <p:nvCxnSpPr>
            <p:cNvPr id="25" name="直接箭头连接符 24">
              <a:extLst>
                <a:ext uri="{FF2B5EF4-FFF2-40B4-BE49-F238E27FC236}">
                  <a16:creationId xmlns:a16="http://schemas.microsoft.com/office/drawing/2014/main" xmlns="" id="{0669ECBC-46EB-46DC-9550-FDE9496EC83E}"/>
                </a:ext>
              </a:extLst>
            </p:cNvPr>
            <p:cNvCxnSpPr/>
            <p:nvPr/>
          </p:nvCxnSpPr>
          <p:spPr bwMode="auto">
            <a:xfrm flipH="1">
              <a:off x="3771900" y="4572538"/>
              <a:ext cx="519625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6" name="文本框 25">
              <a:extLst>
                <a:ext uri="{FF2B5EF4-FFF2-40B4-BE49-F238E27FC236}">
                  <a16:creationId xmlns:a16="http://schemas.microsoft.com/office/drawing/2014/main" xmlns="" id="{E361453B-D994-4A90-AE66-F775F732783F}"/>
                </a:ext>
              </a:extLst>
            </p:cNvPr>
            <p:cNvSpPr txBox="1"/>
            <p:nvPr/>
          </p:nvSpPr>
          <p:spPr>
            <a:xfrm>
              <a:off x="3912580" y="4307080"/>
              <a:ext cx="4308230" cy="273667"/>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Obtains the user status information.</a:t>
              </a:r>
            </a:p>
          </p:txBody>
        </p:sp>
      </p:gr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71982" y="2098733"/>
            <a:ext cx="540000" cy="442800"/>
          </a:xfrm>
          <a:prstGeom prst="rect">
            <a:avLst/>
          </a:prstGeom>
        </p:spPr>
      </p:pic>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9701" y="2098733"/>
            <a:ext cx="540000" cy="442800"/>
          </a:xfrm>
          <a:prstGeom prst="rect">
            <a:avLst/>
          </a:prstGeom>
        </p:spPr>
      </p:pic>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101060" y="2098733"/>
            <a:ext cx="540000" cy="442800"/>
          </a:xfrm>
          <a:prstGeom prst="rect">
            <a:avLst/>
          </a:prstGeom>
        </p:spPr>
      </p:pic>
    </p:spTree>
    <p:extLst>
      <p:ext uri="{BB962C8B-B14F-4D97-AF65-F5344CB8AC3E}">
        <p14:creationId xmlns:p14="http://schemas.microsoft.com/office/powerpoint/2010/main" val="1713680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Network O&amp;M</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3945112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DB10B0-DF9D-4AB4-AA90-EBA132273E4F}"/>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Network O&amp;M Overview</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3341308727"/>
              </p:ext>
            </p:extLst>
          </p:nvPr>
        </p:nvGraphicFramePr>
        <p:xfrm>
          <a:off x="6281596" y="4881486"/>
          <a:ext cx="5464317" cy="1480920"/>
        </p:xfrm>
        <a:graphic>
          <a:graphicData uri="http://schemas.openxmlformats.org/drawingml/2006/table">
            <a:tbl>
              <a:tblPr/>
              <a:tblGrid>
                <a:gridCol w="1599661">
                  <a:extLst>
                    <a:ext uri="{9D8B030D-6E8A-4147-A177-3AD203B41FA5}">
                      <a16:colId xmlns:a16="http://schemas.microsoft.com/office/drawing/2014/main" xmlns="" val="20000"/>
                    </a:ext>
                  </a:extLst>
                </a:gridCol>
                <a:gridCol w="3864656">
                  <a:extLst>
                    <a:ext uri="{9D8B030D-6E8A-4147-A177-3AD203B41FA5}">
                      <a16:colId xmlns:a16="http://schemas.microsoft.com/office/drawing/2014/main" xmlns="" val="20001"/>
                    </a:ext>
                  </a:extLst>
                </a:gridCol>
              </a:tblGrid>
              <a:tr h="320434">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30340">
                <a:tc>
                  <a:txBody>
                    <a:bodyPr/>
                    <a:lstStyle/>
                    <a:p>
                      <a:pPr algn="l">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service API</a:t>
                      </a:r>
                      <a:endParaRPr lang="en-US" sz="11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Applicable to interconnection with various third-party private SaaS platforms.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30340">
                <a:tc>
                  <a:txBody>
                    <a:bodyPr/>
                    <a:lstStyle/>
                    <a:p>
                      <a:pPr algn="l">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APIs based on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NETCONF, YANG,</a:t>
                      </a:r>
                      <a:r>
                        <a:rPr lang="en-US" altLang="zh-CN" sz="11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Telemetry,</a:t>
                      </a:r>
                      <a:r>
                        <a:rPr lang="en-US" altLang="zh-CN" sz="1100" baseline="0" dirty="0">
                          <a:latin typeface="Huawei Sans" panose="020C0503030203020204" pitchFamily="34" charset="0"/>
                          <a:ea typeface="方正兰亭黑简体" panose="02000000000000000000" pitchFamily="2" charset="-122"/>
                          <a:sym typeface="Huawei Sans" panose="020C0503030203020204" pitchFamily="34" charset="0"/>
                        </a:rPr>
                        <a:t> and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SNMP </a:t>
                      </a:r>
                      <a:endParaRPr lang="en-US" sz="11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Applicable to interconnection with traditional network management platforms.</a:t>
                      </a:r>
                      <a:endParaRPr lang="en-US" sz="11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pSp>
        <p:nvGrpSpPr>
          <p:cNvPr id="12" name="组合 11"/>
          <p:cNvGrpSpPr/>
          <p:nvPr/>
        </p:nvGrpSpPr>
        <p:grpSpPr>
          <a:xfrm>
            <a:off x="872330" y="1951541"/>
            <a:ext cx="5258822" cy="4513557"/>
            <a:chOff x="641108" y="1332088"/>
            <a:chExt cx="5258822" cy="4513557"/>
          </a:xfrm>
        </p:grpSpPr>
        <p:sp>
          <p:nvSpPr>
            <p:cNvPr id="14" name="文本框 13">
              <a:extLst>
                <a:ext uri="{FF2B5EF4-FFF2-40B4-BE49-F238E27FC236}">
                  <a16:creationId xmlns:a16="http://schemas.microsoft.com/office/drawing/2014/main" xmlns="" id="{272A6C28-738F-4245-9B4D-B724426B4C10}"/>
                </a:ext>
              </a:extLst>
            </p:cNvPr>
            <p:cNvSpPr txBox="1"/>
            <p:nvPr/>
          </p:nvSpPr>
          <p:spPr>
            <a:xfrm>
              <a:off x="4976056" y="3795745"/>
              <a:ext cx="923874" cy="369332"/>
            </a:xfrm>
            <a:prstGeom prst="rect">
              <a:avLst/>
            </a:prstGeom>
            <a:noFill/>
          </p:spPr>
          <p:txBody>
            <a:bodyPr wrap="square" rtlCol="0">
              <a:spAutoFit/>
            </a:bodyPr>
            <a:lstStyle/>
            <a:p>
              <a:pPr algn="ctr"/>
              <a:r>
                <a:rPr lang="en-US" sz="9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Third-party service</a:t>
              </a:r>
              <a:endParaRPr lang="en-US" altLang="zh-CN" sz="9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p:nvPr/>
          </p:nvSpPr>
          <p:spPr>
            <a:xfrm>
              <a:off x="4642521" y="3107556"/>
              <a:ext cx="1211324" cy="1095841"/>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p:cNvGrpSpPr/>
            <p:nvPr/>
          </p:nvGrpSpPr>
          <p:grpSpPr>
            <a:xfrm>
              <a:off x="641108" y="1332088"/>
              <a:ext cx="5034771" cy="4513557"/>
              <a:chOff x="641108" y="1332088"/>
              <a:chExt cx="6056158" cy="4513557"/>
            </a:xfrm>
          </p:grpSpPr>
          <p:sp>
            <p:nvSpPr>
              <p:cNvPr id="10" name="Freeform 159">
                <a:extLst>
                  <a:ext uri="{FF2B5EF4-FFF2-40B4-BE49-F238E27FC236}">
                    <a16:creationId xmlns:a16="http://schemas.microsoft.com/office/drawing/2014/main" xmlns="" id="{0BA610E4-2C68-4349-840F-29F43D2A463D}"/>
                  </a:ext>
                </a:extLst>
              </p:cNvPr>
              <p:cNvSpPr/>
              <p:nvPr/>
            </p:nvSpPr>
            <p:spPr>
              <a:xfrm flipH="1">
                <a:off x="879018" y="3198820"/>
                <a:ext cx="1908633"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a:extLst>
                  <a:ext uri="{FF2B5EF4-FFF2-40B4-BE49-F238E27FC236}">
                    <a16:creationId xmlns:a16="http://schemas.microsoft.com/office/drawing/2014/main" xmlns=""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25353" y="3497811"/>
                <a:ext cx="454514" cy="339188"/>
              </a:xfrm>
              <a:prstGeom prst="rect">
                <a:avLst/>
              </a:prstGeom>
            </p:spPr>
          </p:pic>
          <p:sp>
            <p:nvSpPr>
              <p:cNvPr id="13" name="文本框 12">
                <a:extLst>
                  <a:ext uri="{FF2B5EF4-FFF2-40B4-BE49-F238E27FC236}">
                    <a16:creationId xmlns:a16="http://schemas.microsoft.com/office/drawing/2014/main" xmlns="" id="{29282D48-F113-44FD-AE82-13313460824A}"/>
                  </a:ext>
                </a:extLst>
              </p:cNvPr>
              <p:cNvSpPr txBox="1"/>
              <p:nvPr/>
            </p:nvSpPr>
            <p:spPr>
              <a:xfrm>
                <a:off x="1303924" y="3297633"/>
                <a:ext cx="1431403" cy="323165"/>
              </a:xfrm>
              <a:prstGeom prst="rect">
                <a:avLst/>
              </a:prstGeom>
              <a:noFill/>
            </p:spPr>
            <p:txBody>
              <a:bodyPr wrap="square" rtlCol="0">
                <a:spAutoFit/>
              </a:bodyPr>
              <a:lstStyle/>
              <a:p>
                <a:r>
                  <a:rPr lang="en-US" sz="15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5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382CCB86-B349-43FF-BC40-824BF57A3639}"/>
                  </a:ext>
                </a:extLst>
              </p:cNvPr>
              <p:cNvCxnSpPr/>
              <p:nvPr/>
            </p:nvCxnSpPr>
            <p:spPr>
              <a:xfrm flipH="1">
                <a:off x="973738" y="4105053"/>
                <a:ext cx="603358" cy="12184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7A445271-B7E9-4734-821A-9C1214916573}"/>
                  </a:ext>
                </a:extLst>
              </p:cNvPr>
              <p:cNvCxnSpPr>
                <a:cxnSpLocks/>
              </p:cNvCxnSpPr>
              <p:nvPr/>
            </p:nvCxnSpPr>
            <p:spPr>
              <a:xfrm>
                <a:off x="1897905" y="4093797"/>
                <a:ext cx="364011" cy="1209418"/>
              </a:xfrm>
              <a:prstGeom prst="line">
                <a:avLst/>
              </a:prstGeom>
            </p:spPr>
            <p:style>
              <a:lnRef idx="1">
                <a:schemeClr val="accent1"/>
              </a:lnRef>
              <a:fillRef idx="0">
                <a:schemeClr val="accent1"/>
              </a:fillRef>
              <a:effectRef idx="0">
                <a:schemeClr val="accent1"/>
              </a:effectRef>
              <a:fontRef idx="minor">
                <a:schemeClr val="tx1"/>
              </a:fontRef>
            </p:style>
          </p:cxnSp>
          <p:sp>
            <p:nvSpPr>
              <p:cNvPr id="23" name="任意多边形: 形状 35">
                <a:extLst>
                  <a:ext uri="{FF2B5EF4-FFF2-40B4-BE49-F238E27FC236}">
                    <a16:creationId xmlns:a16="http://schemas.microsoft.com/office/drawing/2014/main" xmlns="" id="{CEFD060C-3C85-4895-802C-256E1DD74BE1}"/>
                  </a:ext>
                </a:extLst>
              </p:cNvPr>
              <p:cNvSpPr/>
              <p:nvPr/>
            </p:nvSpPr>
            <p:spPr>
              <a:xfrm>
                <a:off x="2586735" y="3265564"/>
                <a:ext cx="2836068" cy="231835"/>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9B269206-A764-4E8F-B2F7-5A8CFB498BA0}"/>
                  </a:ext>
                </a:extLst>
              </p:cNvPr>
              <p:cNvSpPr txBox="1"/>
              <p:nvPr/>
            </p:nvSpPr>
            <p:spPr>
              <a:xfrm>
                <a:off x="2508120" y="2981789"/>
                <a:ext cx="2038017" cy="276999"/>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1: VAS API</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04D25DB3-C1A0-457B-BBDD-8412FF857832}"/>
                  </a:ext>
                </a:extLst>
              </p:cNvPr>
              <p:cNvSpPr txBox="1"/>
              <p:nvPr/>
            </p:nvSpPr>
            <p:spPr>
              <a:xfrm>
                <a:off x="3878455" y="4253326"/>
                <a:ext cx="2818811" cy="646331"/>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Method 2: APIs based on NETCONF, YANG, Telemetry, Syslog, SNMP, and </a:t>
                </a: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NetStream</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endCxn id="45" idx="2"/>
              </p:cNvCxnSpPr>
              <p:nvPr/>
            </p:nvCxnSpPr>
            <p:spPr>
              <a:xfrm>
                <a:off x="2783718" y="3634759"/>
                <a:ext cx="2670557" cy="2071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7A445271-B7E9-4734-821A-9C1214916573}"/>
                  </a:ext>
                </a:extLst>
              </p:cNvPr>
              <p:cNvCxnSpPr>
                <a:cxnSpLocks/>
                <a:endCxn id="34" idx="0"/>
              </p:cNvCxnSpPr>
              <p:nvPr/>
            </p:nvCxnSpPr>
            <p:spPr>
              <a:xfrm>
                <a:off x="1699777" y="4105053"/>
                <a:ext cx="2753" cy="1207540"/>
              </a:xfrm>
              <a:prstGeom prst="line">
                <a:avLst/>
              </a:prstGeom>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24920" y="5312593"/>
                <a:ext cx="355220" cy="267628"/>
              </a:xfrm>
              <a:prstGeom prst="rect">
                <a:avLst/>
              </a:prstGeom>
            </p:spPr>
          </p:pic>
          <p:sp>
            <p:nvSpPr>
              <p:cNvPr id="36" name="文本框 35"/>
              <p:cNvSpPr txBox="1"/>
              <p:nvPr/>
            </p:nvSpPr>
            <p:spPr>
              <a:xfrm>
                <a:off x="1475454" y="5566044"/>
                <a:ext cx="853069"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538675" y="3489403"/>
                <a:ext cx="412592" cy="312612"/>
              </a:xfrm>
              <a:prstGeom prst="rect">
                <a:avLst/>
              </a:prstGeom>
            </p:spPr>
          </p:pic>
          <p:sp>
            <p:nvSpPr>
              <p:cNvPr id="48" name="文本框 47">
                <a:extLst>
                  <a:ext uri="{FF2B5EF4-FFF2-40B4-BE49-F238E27FC236}">
                    <a16:creationId xmlns:a16="http://schemas.microsoft.com/office/drawing/2014/main" xmlns="" id="{272A6C28-738F-4245-9B4D-B724426B4C10}"/>
                  </a:ext>
                </a:extLst>
              </p:cNvPr>
              <p:cNvSpPr txBox="1"/>
              <p:nvPr/>
            </p:nvSpPr>
            <p:spPr>
              <a:xfrm>
                <a:off x="5503341" y="3806193"/>
                <a:ext cx="503645" cy="230832"/>
              </a:xfrm>
              <a:prstGeom prst="rect">
                <a:avLst/>
              </a:prstGeom>
              <a:noFill/>
            </p:spPr>
            <p:txBody>
              <a:bodyPr wrap="none" rtlCol="0">
                <a:spAutoFit/>
              </a:bodyPr>
              <a:lstStyle/>
              <a:p>
                <a:r>
                  <a:rPr lang="en-US" sz="9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9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形状 35">
                <a:extLst>
                  <a:ext uri="{FF2B5EF4-FFF2-40B4-BE49-F238E27FC236}">
                    <a16:creationId xmlns:a16="http://schemas.microsoft.com/office/drawing/2014/main" xmlns="" id="{CEFD060C-3C85-4895-802C-256E1DD74BE1}"/>
                  </a:ext>
                </a:extLst>
              </p:cNvPr>
              <p:cNvSpPr/>
              <p:nvPr/>
            </p:nvSpPr>
            <p:spPr>
              <a:xfrm rot="19760841">
                <a:off x="2758598" y="4180360"/>
                <a:ext cx="2812280" cy="419329"/>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a:extLst>
                  <a:ext uri="{FF2B5EF4-FFF2-40B4-BE49-F238E27FC236}">
                    <a16:creationId xmlns:a16="http://schemas.microsoft.com/office/drawing/2014/main" xmlns="" id="{7A445271-B7E9-4734-821A-9C1214916573}"/>
                  </a:ext>
                </a:extLst>
              </p:cNvPr>
              <p:cNvCxnSpPr>
                <a:cxnSpLocks/>
              </p:cNvCxnSpPr>
              <p:nvPr/>
            </p:nvCxnSpPr>
            <p:spPr>
              <a:xfrm>
                <a:off x="2016548" y="4084766"/>
                <a:ext cx="934838" cy="1307569"/>
              </a:xfrm>
              <a:prstGeom prst="line">
                <a:avLst/>
              </a:prstGeom>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838894" y="5303215"/>
                <a:ext cx="355220" cy="267628"/>
              </a:xfrm>
              <a:prstGeom prst="rect">
                <a:avLst/>
              </a:prstGeom>
            </p:spPr>
          </p:pic>
          <p:sp>
            <p:nvSpPr>
              <p:cNvPr id="60" name="文本框 59"/>
              <p:cNvSpPr txBox="1"/>
              <p:nvPr/>
            </p:nvSpPr>
            <p:spPr>
              <a:xfrm>
                <a:off x="660390" y="5566044"/>
                <a:ext cx="853069"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119486" y="5303215"/>
                <a:ext cx="355220" cy="267628"/>
              </a:xfrm>
              <a:prstGeom prst="rect">
                <a:avLst/>
              </a:prstGeom>
            </p:spPr>
          </p:pic>
          <p:sp>
            <p:nvSpPr>
              <p:cNvPr id="62" name="文本框 61"/>
              <p:cNvSpPr txBox="1"/>
              <p:nvPr/>
            </p:nvSpPr>
            <p:spPr>
              <a:xfrm>
                <a:off x="1859695" y="5568646"/>
                <a:ext cx="1138523"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734657" y="5303215"/>
                <a:ext cx="355220" cy="267628"/>
              </a:xfrm>
              <a:prstGeom prst="rect">
                <a:avLst/>
              </a:prstGeom>
            </p:spPr>
          </p:pic>
          <p:sp>
            <p:nvSpPr>
              <p:cNvPr id="64" name="文本框 63"/>
              <p:cNvSpPr txBox="1"/>
              <p:nvPr/>
            </p:nvSpPr>
            <p:spPr>
              <a:xfrm>
                <a:off x="2548784" y="5557213"/>
                <a:ext cx="853069"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  AR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p:cNvPicPr>
                <a:picLocks/>
              </p:cNvPicPr>
              <p:nvPr/>
            </p:nvPicPr>
            <p:blipFill>
              <a:blip r:embed="rId9"/>
              <a:stretch>
                <a:fillRect/>
              </a:stretch>
            </p:blipFill>
            <p:spPr>
              <a:xfrm>
                <a:off x="641108" y="1470189"/>
                <a:ext cx="1669084" cy="1331808"/>
              </a:xfrm>
              <a:prstGeom prst="rect">
                <a:avLst/>
              </a:prstGeom>
            </p:spPr>
          </p:pic>
          <p:pic>
            <p:nvPicPr>
              <p:cNvPr id="69" name="图片 68"/>
              <p:cNvPicPr>
                <a:picLocks/>
              </p:cNvPicPr>
              <p:nvPr/>
            </p:nvPicPr>
            <p:blipFill>
              <a:blip r:embed="rId10"/>
              <a:stretch>
                <a:fillRect/>
              </a:stretch>
            </p:blipFill>
            <p:spPr>
              <a:xfrm>
                <a:off x="2751516" y="1376444"/>
                <a:ext cx="1669084" cy="1331808"/>
              </a:xfrm>
              <a:prstGeom prst="rect">
                <a:avLst/>
              </a:prstGeom>
            </p:spPr>
          </p:pic>
          <p:pic>
            <p:nvPicPr>
              <p:cNvPr id="70" name="图片 69"/>
              <p:cNvPicPr>
                <a:picLocks noChangeAspect="1"/>
              </p:cNvPicPr>
              <p:nvPr/>
            </p:nvPicPr>
            <p:blipFill>
              <a:blip r:embed="rId11"/>
              <a:stretch>
                <a:fillRect/>
              </a:stretch>
            </p:blipFill>
            <p:spPr>
              <a:xfrm>
                <a:off x="2568274" y="1748481"/>
                <a:ext cx="366486" cy="254280"/>
              </a:xfrm>
              <a:prstGeom prst="rect">
                <a:avLst/>
              </a:prstGeom>
            </p:spPr>
          </p:pic>
          <p:pic>
            <p:nvPicPr>
              <p:cNvPr id="71" name="图片 70"/>
              <p:cNvPicPr>
                <a:picLocks noChangeAspect="1"/>
              </p:cNvPicPr>
              <p:nvPr/>
            </p:nvPicPr>
            <p:blipFill>
              <a:blip r:embed="rId11"/>
              <a:stretch>
                <a:fillRect/>
              </a:stretch>
            </p:blipFill>
            <p:spPr>
              <a:xfrm>
                <a:off x="2521607" y="2431616"/>
                <a:ext cx="308394" cy="375969"/>
              </a:xfrm>
              <a:prstGeom prst="rect">
                <a:avLst/>
              </a:prstGeom>
            </p:spPr>
          </p:pic>
          <p:pic>
            <p:nvPicPr>
              <p:cNvPr id="72" name="图片 71"/>
              <p:cNvPicPr>
                <a:picLocks noChangeAspect="1"/>
              </p:cNvPicPr>
              <p:nvPr/>
            </p:nvPicPr>
            <p:blipFill>
              <a:blip r:embed="rId12"/>
              <a:stretch>
                <a:fillRect/>
              </a:stretch>
            </p:blipFill>
            <p:spPr>
              <a:xfrm>
                <a:off x="2640129" y="1332088"/>
                <a:ext cx="2543175" cy="95250"/>
              </a:xfrm>
              <a:prstGeom prst="rect">
                <a:avLst/>
              </a:prstGeom>
            </p:spPr>
          </p:pic>
          <p:sp>
            <p:nvSpPr>
              <p:cNvPr id="73" name="下箭头 72"/>
              <p:cNvSpPr/>
              <p:nvPr/>
            </p:nvSpPr>
            <p:spPr>
              <a:xfrm flipV="1">
                <a:off x="2383482" y="1505841"/>
                <a:ext cx="268513" cy="1303126"/>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 name="图片 7"/>
            <p:cNvPicPr>
              <a:picLocks noChangeAspect="1"/>
            </p:cNvPicPr>
            <p:nvPr/>
          </p:nvPicPr>
          <p:blipFill>
            <a:blip r:embed="rId13"/>
            <a:stretch>
              <a:fillRect/>
            </a:stretch>
          </p:blipFill>
          <p:spPr>
            <a:xfrm>
              <a:off x="3365725" y="2579517"/>
              <a:ext cx="571313" cy="117097"/>
            </a:xfrm>
            <a:prstGeom prst="rect">
              <a:avLst/>
            </a:prstGeom>
          </p:spPr>
        </p:pic>
      </p:grpSp>
      <p:sp>
        <p:nvSpPr>
          <p:cNvPr id="40" name="文本框 39">
            <a:extLst>
              <a:ext uri="{FF2B5EF4-FFF2-40B4-BE49-F238E27FC236}">
                <a16:creationId xmlns:a16="http://schemas.microsoft.com/office/drawing/2014/main" xmlns="" id="{A6421C83-7048-46D6-984D-9B182FE2CEF4}"/>
              </a:ext>
            </a:extLst>
          </p:cNvPr>
          <p:cNvSpPr txBox="1"/>
          <p:nvPr/>
        </p:nvSpPr>
        <p:spPr>
          <a:xfrm>
            <a:off x="6281596" y="2052684"/>
            <a:ext cx="5464317" cy="2734018"/>
          </a:xfrm>
          <a:prstGeom prst="rect">
            <a:avLst/>
          </a:prstGeom>
          <a:solidFill>
            <a:srgbClr val="F4FBFE"/>
          </a:solidFill>
          <a:ln>
            <a:solidFill>
              <a:srgbClr val="99DFF9"/>
            </a:solidFill>
          </a:ln>
        </p:spPr>
        <p:txBody>
          <a:bodyPr wrap="square" rtlCol="0">
            <a:spAutoFit/>
          </a:bodyPr>
          <a:lstStyle/>
          <a:p>
            <a:pPr>
              <a:lnSpc>
                <a:spcPct val="120000"/>
              </a:lnSpc>
            </a:pPr>
            <a:r>
              <a:rPr lang="en-US"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2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MSPs and customers use their existing network management platform to manage or monitor devices that are supposed to be managed by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such as creating tenant administrator accounts, managing devices, configuring networks for specified devices, and monitoring device status and alarms.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2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Currently, two methods are available to implement network 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355600" lvl="1" indent="-177800">
              <a:lnSpc>
                <a:spcPct val="120000"/>
              </a:lnSpc>
              <a:buSzPct val="4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service APIs: The third-party network management platform manages and monitors devices through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RESTful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APIs.</a:t>
            </a:r>
          </a:p>
          <a:p>
            <a:pPr marL="355600" lvl="1" indent="-177800">
              <a:lnSpc>
                <a:spcPct val="120000"/>
              </a:lnSpc>
              <a:buSzPct val="4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Traditional device APIs based on NETCONF, YANG, Telemetry, and SNMP: Network management platforms can directly configure, manage, and maintain devices through these APIs.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31">
            <a:extLst>
              <a:ext uri="{FF2B5EF4-FFF2-40B4-BE49-F238E27FC236}">
                <a16:creationId xmlns:a16="http://schemas.microsoft.com/office/drawing/2014/main" xmlns="" id="{1CD3EA07-EBEA-4DF7-BB46-9AB841353C9F}"/>
              </a:ext>
            </a:extLst>
          </p:cNvPr>
          <p:cNvSpPr txBox="1">
            <a:spLocks/>
          </p:cNvSpPr>
          <p:nvPr/>
        </p:nvSpPr>
        <p:spPr>
          <a:xfrm>
            <a:off x="468317" y="1233487"/>
            <a:ext cx="11276183" cy="81919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77800" indent="-177800"/>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O&amp;M: Third-party network management platforms (such as MSP-owned or mainstream network management and monitoring platforms) can manage or monitor devices managed by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a:extLst>
              <a:ext uri="{FF2B5EF4-FFF2-40B4-BE49-F238E27FC236}">
                <a16:creationId xmlns:a16="http://schemas.microsoft.com/office/drawing/2014/main" xmlns="" id="{A393F8C6-B304-4066-850C-3C06096FE2A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54209" y="4169677"/>
            <a:ext cx="820949" cy="466673"/>
          </a:xfrm>
          <a:prstGeom prst="rect">
            <a:avLst/>
          </a:prstGeom>
        </p:spPr>
      </p:pic>
    </p:spTree>
    <p:extLst>
      <p:ext uri="{BB962C8B-B14F-4D97-AF65-F5344CB8AC3E}">
        <p14:creationId xmlns:p14="http://schemas.microsoft.com/office/powerpoint/2010/main" val="2119041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DB10B0-DF9D-4AB4-AA90-EBA132273E4F}"/>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Interconnecting with a Third-Party Network Management and Monitoring Platform</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Shape 210">
            <a:extLst>
              <a:ext uri="{FF2B5EF4-FFF2-40B4-BE49-F238E27FC236}">
                <a16:creationId xmlns:a16="http://schemas.microsoft.com/office/drawing/2014/main" xmlns="" id="{1041E7DA-C846-4A64-98EC-331329ADAC9B}"/>
              </a:ext>
            </a:extLst>
          </p:cNvPr>
          <p:cNvSpPr/>
          <p:nvPr/>
        </p:nvSpPr>
        <p:spPr>
          <a:xfrm>
            <a:off x="7105699" y="1263120"/>
            <a:ext cx="4094536" cy="4548073"/>
          </a:xfrm>
          <a:prstGeom prst="roundRect">
            <a:avLst>
              <a:gd name="adj" fmla="val 7953"/>
            </a:avLst>
          </a:prstGeom>
          <a:noFill/>
          <a:ln w="41275">
            <a:noFill/>
          </a:ln>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12" name="直接连接符 11">
            <a:extLst>
              <a:ext uri="{FF2B5EF4-FFF2-40B4-BE49-F238E27FC236}">
                <a16:creationId xmlns:a16="http://schemas.microsoft.com/office/drawing/2014/main" xmlns="" id="{15108B65-EDFF-43EA-ADB0-C64BC94ADCFE}"/>
              </a:ext>
            </a:extLst>
          </p:cNvPr>
          <p:cNvCxnSpPr/>
          <p:nvPr/>
        </p:nvCxnSpPr>
        <p:spPr bwMode="auto">
          <a:xfrm>
            <a:off x="2025447" y="2553423"/>
            <a:ext cx="0" cy="2707226"/>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 name="文本框 12">
            <a:extLst>
              <a:ext uri="{FF2B5EF4-FFF2-40B4-BE49-F238E27FC236}">
                <a16:creationId xmlns:a16="http://schemas.microsoft.com/office/drawing/2014/main" xmlns="" id="{AB83E675-4D2C-4723-9304-8D2759DDAA85}"/>
              </a:ext>
            </a:extLst>
          </p:cNvPr>
          <p:cNvSpPr txBox="1"/>
          <p:nvPr/>
        </p:nvSpPr>
        <p:spPr>
          <a:xfrm>
            <a:off x="1683642" y="1618203"/>
            <a:ext cx="772776"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a:t>
            </a:r>
          </a:p>
        </p:txBody>
      </p:sp>
      <p:cxnSp>
        <p:nvCxnSpPr>
          <p:cNvPr id="14" name="直接连接符 13">
            <a:extLst>
              <a:ext uri="{FF2B5EF4-FFF2-40B4-BE49-F238E27FC236}">
                <a16:creationId xmlns:a16="http://schemas.microsoft.com/office/drawing/2014/main" xmlns="" id="{0E22117E-6884-404D-9015-D7739FA681EC}"/>
              </a:ext>
            </a:extLst>
          </p:cNvPr>
          <p:cNvCxnSpPr/>
          <p:nvPr/>
        </p:nvCxnSpPr>
        <p:spPr bwMode="auto">
          <a:xfrm>
            <a:off x="4046554" y="2553423"/>
            <a:ext cx="0" cy="2707226"/>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5" name="文本框 14">
            <a:extLst>
              <a:ext uri="{FF2B5EF4-FFF2-40B4-BE49-F238E27FC236}">
                <a16:creationId xmlns:a16="http://schemas.microsoft.com/office/drawing/2014/main" xmlns="" id="{7F1B34CB-5282-4153-9709-B885306E0763}"/>
              </a:ext>
            </a:extLst>
          </p:cNvPr>
          <p:cNvSpPr txBox="1"/>
          <p:nvPr/>
        </p:nvSpPr>
        <p:spPr>
          <a:xfrm>
            <a:off x="3399721" y="1593812"/>
            <a:ext cx="1838412" cy="276999"/>
          </a:xfrm>
          <a:prstGeom prst="rect">
            <a:avLst/>
          </a:prstGeom>
          <a:noFill/>
        </p:spPr>
        <p:txBody>
          <a:bodyPr wrap="square" rtlCol="0">
            <a:spAutoFit/>
          </a:bodyPr>
          <a:lstStyle/>
          <a:p>
            <a:pPr 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16" name="直接连接符 15">
            <a:extLst>
              <a:ext uri="{FF2B5EF4-FFF2-40B4-BE49-F238E27FC236}">
                <a16:creationId xmlns:a16="http://schemas.microsoft.com/office/drawing/2014/main" xmlns="" id="{88BE6954-D655-4C83-9F8B-70B242112D25}"/>
              </a:ext>
            </a:extLst>
          </p:cNvPr>
          <p:cNvCxnSpPr/>
          <p:nvPr/>
        </p:nvCxnSpPr>
        <p:spPr bwMode="auto">
          <a:xfrm>
            <a:off x="8438004" y="2553423"/>
            <a:ext cx="0" cy="2707226"/>
          </a:xfrm>
          <a:prstGeom prst="line">
            <a:avLst/>
          </a:prstGeom>
          <a:ln>
            <a:solidFill>
              <a:schemeClr val="accent1">
                <a:lumMod val="75000"/>
              </a:schemeClr>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7" name="文本框 16">
            <a:extLst>
              <a:ext uri="{FF2B5EF4-FFF2-40B4-BE49-F238E27FC236}">
                <a16:creationId xmlns:a16="http://schemas.microsoft.com/office/drawing/2014/main" xmlns="" id="{86F7A4B3-7976-44BF-A6A7-FB462FD67012}"/>
              </a:ext>
            </a:extLst>
          </p:cNvPr>
          <p:cNvSpPr txBox="1"/>
          <p:nvPr/>
        </p:nvSpPr>
        <p:spPr>
          <a:xfrm>
            <a:off x="7518229" y="1433537"/>
            <a:ext cx="1839549" cy="646331"/>
          </a:xfrm>
          <a:prstGeom prst="rect">
            <a:avLst/>
          </a:prstGeom>
          <a:noFill/>
        </p:spPr>
        <p:txBody>
          <a:bodyPr wrap="square" rtlCol="0" anchor="ctr" anchorCtr="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network management and monitoring platform</a:t>
            </a:r>
          </a:p>
        </p:txBody>
      </p:sp>
      <p:sp>
        <p:nvSpPr>
          <p:cNvPr id="18" name="任意多边形 17">
            <a:extLst>
              <a:ext uri="{FF2B5EF4-FFF2-40B4-BE49-F238E27FC236}">
                <a16:creationId xmlns:a16="http://schemas.microsoft.com/office/drawing/2014/main" xmlns="" id="{D430075E-7899-4D7E-8AC6-8CEE9FCD7E4A}"/>
              </a:ext>
            </a:extLst>
          </p:cNvPr>
          <p:cNvSpPr/>
          <p:nvPr/>
        </p:nvSpPr>
        <p:spPr bwMode="auto">
          <a:xfrm>
            <a:off x="4046553" y="2553423"/>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xmlns="" id="{D4144536-B124-4271-B474-361414E7D98F}"/>
              </a:ext>
            </a:extLst>
          </p:cNvPr>
          <p:cNvSpPr txBox="1"/>
          <p:nvPr/>
        </p:nvSpPr>
        <p:spPr>
          <a:xfrm>
            <a:off x="4187734" y="2553424"/>
            <a:ext cx="3390559" cy="461665"/>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tenant administrator creates a northbound API administrator account.</a:t>
            </a:r>
          </a:p>
        </p:txBody>
      </p:sp>
      <p:sp>
        <p:nvSpPr>
          <p:cNvPr id="20" name="任意多边形 19">
            <a:extLst>
              <a:ext uri="{FF2B5EF4-FFF2-40B4-BE49-F238E27FC236}">
                <a16:creationId xmlns:a16="http://schemas.microsoft.com/office/drawing/2014/main" xmlns="" id="{B704174B-AC35-4190-9799-F1B213B2A1E2}"/>
              </a:ext>
            </a:extLst>
          </p:cNvPr>
          <p:cNvSpPr/>
          <p:nvPr/>
        </p:nvSpPr>
        <p:spPr bwMode="auto">
          <a:xfrm>
            <a:off x="8438005" y="2885395"/>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xmlns="" id="{8364DCD0-464D-41ED-A2AE-5B258BB0FFB1}"/>
              </a:ext>
            </a:extLst>
          </p:cNvPr>
          <p:cNvSpPr txBox="1"/>
          <p:nvPr/>
        </p:nvSpPr>
        <p:spPr>
          <a:xfrm>
            <a:off x="8598235" y="2507257"/>
            <a:ext cx="3166727" cy="101566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partner obtains the account and password, obtains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through postman, and carries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 the head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of the invoked API to perform API-based authorization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2" name="任意多边形 23">
            <a:extLst>
              <a:ext uri="{FF2B5EF4-FFF2-40B4-BE49-F238E27FC236}">
                <a16:creationId xmlns:a16="http://schemas.microsoft.com/office/drawing/2014/main" xmlns="" id="{44AEFE34-76EA-47EA-96C1-BAC52AA34E21}"/>
              </a:ext>
            </a:extLst>
          </p:cNvPr>
          <p:cNvSpPr/>
          <p:nvPr/>
        </p:nvSpPr>
        <p:spPr bwMode="auto">
          <a:xfrm>
            <a:off x="8445436" y="3519676"/>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E5E1406F-C773-49E5-B36A-15AACFEB0199}"/>
              </a:ext>
            </a:extLst>
          </p:cNvPr>
          <p:cNvSpPr txBox="1"/>
          <p:nvPr/>
        </p:nvSpPr>
        <p:spPr>
          <a:xfrm>
            <a:off x="8598235" y="3519046"/>
            <a:ext cx="291295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Adds a tenant administrator account.</a:t>
            </a:r>
          </a:p>
        </p:txBody>
      </p:sp>
      <p:sp>
        <p:nvSpPr>
          <p:cNvPr id="24" name="任意多边形 27">
            <a:extLst>
              <a:ext uri="{FF2B5EF4-FFF2-40B4-BE49-F238E27FC236}">
                <a16:creationId xmlns:a16="http://schemas.microsoft.com/office/drawing/2014/main" xmlns="" id="{20040164-BEFE-4B2F-8530-7F90F2F475FC}"/>
              </a:ext>
            </a:extLst>
          </p:cNvPr>
          <p:cNvSpPr/>
          <p:nvPr/>
        </p:nvSpPr>
        <p:spPr bwMode="auto">
          <a:xfrm>
            <a:off x="8445436" y="4152159"/>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E88F15BC-E997-4E22-AEAD-1FED9AD72B85}"/>
              </a:ext>
            </a:extLst>
          </p:cNvPr>
          <p:cNvSpPr txBox="1"/>
          <p:nvPr/>
        </p:nvSpPr>
        <p:spPr>
          <a:xfrm>
            <a:off x="8598235" y="4157331"/>
            <a:ext cx="2050828"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an SSID.</a:t>
            </a:r>
          </a:p>
        </p:txBody>
      </p:sp>
      <p:cxnSp>
        <p:nvCxnSpPr>
          <p:cNvPr id="26" name="直接箭头连接符 25">
            <a:extLst>
              <a:ext uri="{FF2B5EF4-FFF2-40B4-BE49-F238E27FC236}">
                <a16:creationId xmlns:a16="http://schemas.microsoft.com/office/drawing/2014/main" xmlns="" id="{A3783094-4CB7-4C86-8CDE-F21466F2E2F8}"/>
              </a:ext>
            </a:extLst>
          </p:cNvPr>
          <p:cNvCxnSpPr/>
          <p:nvPr/>
        </p:nvCxnSpPr>
        <p:spPr bwMode="auto">
          <a:xfrm flipH="1">
            <a:off x="4053984" y="4557852"/>
            <a:ext cx="439145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7" name="文本框 26">
            <a:extLst>
              <a:ext uri="{FF2B5EF4-FFF2-40B4-BE49-F238E27FC236}">
                <a16:creationId xmlns:a16="http://schemas.microsoft.com/office/drawing/2014/main" xmlns="" id="{EDA19CDE-1690-4C3D-9B0A-79BF84A29084}"/>
              </a:ext>
            </a:extLst>
          </p:cNvPr>
          <p:cNvSpPr txBox="1"/>
          <p:nvPr/>
        </p:nvSpPr>
        <p:spPr>
          <a:xfrm>
            <a:off x="4172876" y="4279482"/>
            <a:ext cx="3640964"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SSID configuration API.</a:t>
            </a:r>
          </a:p>
        </p:txBody>
      </p:sp>
      <p:sp>
        <p:nvSpPr>
          <p:cNvPr id="28" name="任意多边形 31">
            <a:extLst>
              <a:ext uri="{FF2B5EF4-FFF2-40B4-BE49-F238E27FC236}">
                <a16:creationId xmlns:a16="http://schemas.microsoft.com/office/drawing/2014/main" xmlns="" id="{866F5786-B090-4BD3-887C-991ADB7F2BE0}"/>
              </a:ext>
            </a:extLst>
          </p:cNvPr>
          <p:cNvSpPr/>
          <p:nvPr/>
        </p:nvSpPr>
        <p:spPr bwMode="auto">
          <a:xfrm>
            <a:off x="4046553" y="4605026"/>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0660E6C7-3D69-4494-9D95-FFF94F65B80A}"/>
              </a:ext>
            </a:extLst>
          </p:cNvPr>
          <p:cNvSpPr txBox="1"/>
          <p:nvPr/>
        </p:nvSpPr>
        <p:spPr>
          <a:xfrm>
            <a:off x="4187734" y="4612237"/>
            <a:ext cx="4010302"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the SSID on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30" name="直接箭头连接符 29">
            <a:extLst>
              <a:ext uri="{FF2B5EF4-FFF2-40B4-BE49-F238E27FC236}">
                <a16:creationId xmlns:a16="http://schemas.microsoft.com/office/drawing/2014/main" xmlns="" id="{C9B62629-107F-47D0-B780-1F2448C93BA0}"/>
              </a:ext>
            </a:extLst>
          </p:cNvPr>
          <p:cNvCxnSpPr/>
          <p:nvPr/>
        </p:nvCxnSpPr>
        <p:spPr bwMode="auto">
          <a:xfrm flipH="1">
            <a:off x="2025447" y="4821486"/>
            <a:ext cx="2021107"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1" name="文本框 30">
            <a:extLst>
              <a:ext uri="{FF2B5EF4-FFF2-40B4-BE49-F238E27FC236}">
                <a16:creationId xmlns:a16="http://schemas.microsoft.com/office/drawing/2014/main" xmlns="" id="{B744C3AD-4662-42A2-BCC4-0B489E732A24}"/>
              </a:ext>
            </a:extLst>
          </p:cNvPr>
          <p:cNvSpPr txBox="1"/>
          <p:nvPr/>
        </p:nvSpPr>
        <p:spPr>
          <a:xfrm>
            <a:off x="2062600" y="4557852"/>
            <a:ext cx="1983952"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Delivers configurations.</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98036" y="2108827"/>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83984" y="2091052"/>
            <a:ext cx="540000"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77573" y="2093913"/>
            <a:ext cx="540000" cy="442800"/>
          </a:xfrm>
          <a:prstGeom prst="rect">
            <a:avLst/>
          </a:prstGeom>
        </p:spPr>
      </p:pic>
    </p:spTree>
    <p:extLst>
      <p:ext uri="{BB962C8B-B14F-4D97-AF65-F5344CB8AC3E}">
        <p14:creationId xmlns:p14="http://schemas.microsoft.com/office/powerpoint/2010/main" val="3016138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O&amp;M</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Smart </a:t>
            </a:r>
            <a:r>
              <a:rPr lang="en-US" b="1" dirty="0" err="1">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2451501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DB10B0-DF9D-4AB4-AA90-EBA132273E4F}"/>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Introduction to Smart IoT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4DE3FAA6-0EE2-435A-95E0-444999CCF16E}"/>
              </a:ext>
            </a:extLst>
          </p:cNvPr>
          <p:cNvSpPr txBox="1"/>
          <p:nvPr/>
        </p:nvSpPr>
        <p:spPr>
          <a:xfrm>
            <a:off x="6632947" y="2180585"/>
            <a:ext cx="5112966" cy="1902059"/>
          </a:xfrm>
          <a:prstGeom prst="rect">
            <a:avLst/>
          </a:prstGeom>
          <a:solidFill>
            <a:srgbClr val="F4FBFE"/>
          </a:solidFill>
          <a:ln>
            <a:solidFill>
              <a:srgbClr val="99DFF9"/>
            </a:solidFill>
          </a:ln>
        </p:spPr>
        <p:txBody>
          <a:bodyPr wrap="square" rtlCol="0">
            <a:spAutoFit/>
          </a:bodyPr>
          <a:lstStyle/>
          <a:p>
            <a:pPr>
              <a:lnSpc>
                <a:spcPct val="120000"/>
              </a:lnSpc>
            </a:pPr>
            <a:r>
              <a:rPr lang="en-US"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partners want to deploy IoT applications (such as electronic shelf label, IoT locating, energy efficiency management, and asset management), they can use Huawei's network infrastructure to provide IoT signal coverage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ZigBee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Bluetooth, and RFID), without the need to deploy a secondary IoT network.</a:t>
            </a:r>
          </a:p>
        </p:txBody>
      </p:sp>
      <p:sp>
        <p:nvSpPr>
          <p:cNvPr id="6" name="文本框 5">
            <a:extLst>
              <a:ext uri="{FF2B5EF4-FFF2-40B4-BE49-F238E27FC236}">
                <a16:creationId xmlns:a16="http://schemas.microsoft.com/office/drawing/2014/main" xmlns="" id="{88172F63-3673-4A52-BD68-ADCBC0F67B05}"/>
              </a:ext>
            </a:extLst>
          </p:cNvPr>
          <p:cNvSpPr txBox="1"/>
          <p:nvPr/>
        </p:nvSpPr>
        <p:spPr>
          <a:xfrm>
            <a:off x="6632947" y="4231720"/>
            <a:ext cx="5112966" cy="2160591"/>
          </a:xfrm>
          <a:prstGeom prst="rect">
            <a:avLst/>
          </a:prstGeom>
          <a:solidFill>
            <a:srgbClr val="F4FBFE"/>
          </a:solidFill>
          <a:ln>
            <a:solidFill>
              <a:srgbClr val="99DFF9"/>
            </a:solidFill>
          </a:ln>
        </p:spPr>
        <p:txBody>
          <a:bodyPr wrap="square" rtlCol="0">
            <a:spAutoFit/>
          </a:bodyPr>
          <a:lstStyle/>
          <a:p>
            <a:pPr marL="174625" indent="-174625">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Based on Huawei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CloudCampus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Solution, partners can develop IoT cards and IoT service software on the cards to provide IoT services based on the network infrastructure.</a:t>
            </a:r>
          </a:p>
          <a:p>
            <a:pPr marL="174625" indent="-174625">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provides the network infrastructure, open AP hardware, and basic IoT card management and monitoring.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363538" lvl="1" indent="-188913">
              <a:lnSpc>
                <a:spcPct val="120000"/>
              </a:lnSpc>
              <a:buSzPct val="4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Partners develop IoT cards, card software, and IoT service software.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31">
            <a:extLst>
              <a:ext uri="{FF2B5EF4-FFF2-40B4-BE49-F238E27FC236}">
                <a16:creationId xmlns:a16="http://schemas.microsoft.com/office/drawing/2014/main" xmlns="" id="{1CD3EA07-EBEA-4DF7-BB46-9AB841353C9F}"/>
              </a:ext>
            </a:extLst>
          </p:cNvPr>
          <p:cNvSpPr txBox="1">
            <a:spLocks/>
          </p:cNvSpPr>
          <p:nvPr/>
        </p:nvSpPr>
        <p:spPr>
          <a:xfrm>
            <a:off x="457909" y="1196983"/>
            <a:ext cx="10756191" cy="81919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74625" indent="-174625"/>
            <a:r>
              <a:rPr lang="en-US" sz="1600" dirty="0">
                <a:latin typeface="Huawei Sans" panose="020C0503030203020204" pitchFamily="34" charset="0"/>
                <a:ea typeface="方正兰亭黑简体" panose="02000000000000000000" pitchFamily="2" charset="-122"/>
                <a:sym typeface="Huawei Sans" panose="020C0503030203020204" pitchFamily="34" charset="0"/>
              </a:rPr>
              <a:t>Smart IoT: A third party expands an AP into an IoT base station through the open card capability of the AP to implement functions such as energy efficiency management, asset management, IoT locating, and electronic shelf label.</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p:cNvGrpSpPr/>
          <p:nvPr/>
        </p:nvGrpSpPr>
        <p:grpSpPr>
          <a:xfrm>
            <a:off x="615033" y="2264577"/>
            <a:ext cx="5301580" cy="4318750"/>
            <a:chOff x="644125" y="2063917"/>
            <a:chExt cx="5301580" cy="4318750"/>
          </a:xfrm>
        </p:grpSpPr>
        <p:grpSp>
          <p:nvGrpSpPr>
            <p:cNvPr id="8" name="组合 7"/>
            <p:cNvGrpSpPr/>
            <p:nvPr/>
          </p:nvGrpSpPr>
          <p:grpSpPr>
            <a:xfrm>
              <a:off x="956834" y="2515827"/>
              <a:ext cx="1736915" cy="3064028"/>
              <a:chOff x="890461" y="2569533"/>
              <a:chExt cx="2089276" cy="3064028"/>
            </a:xfrm>
          </p:grpSpPr>
          <p:sp>
            <p:nvSpPr>
              <p:cNvPr id="9" name="Freeform 159">
                <a:extLst>
                  <a:ext uri="{FF2B5EF4-FFF2-40B4-BE49-F238E27FC236}">
                    <a16:creationId xmlns:a16="http://schemas.microsoft.com/office/drawing/2014/main" xmlns="" id="{0BA610E4-2C68-4349-840F-29F43D2A463D}"/>
                  </a:ext>
                </a:extLst>
              </p:cNvPr>
              <p:cNvSpPr/>
              <p:nvPr/>
            </p:nvSpPr>
            <p:spPr>
              <a:xfrm flipH="1">
                <a:off x="890461" y="3218758"/>
                <a:ext cx="1908633"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a:extLst>
                  <a:ext uri="{FF2B5EF4-FFF2-40B4-BE49-F238E27FC236}">
                    <a16:creationId xmlns:a16="http://schemas.microsoft.com/office/drawing/2014/main" xmlns=""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58465" y="2569533"/>
                <a:ext cx="454514" cy="339188"/>
              </a:xfrm>
              <a:prstGeom prst="rect">
                <a:avLst/>
              </a:prstGeom>
            </p:spPr>
          </p:pic>
          <p:sp>
            <p:nvSpPr>
              <p:cNvPr id="11" name="文本框 10">
                <a:extLst>
                  <a:ext uri="{FF2B5EF4-FFF2-40B4-BE49-F238E27FC236}">
                    <a16:creationId xmlns:a16="http://schemas.microsoft.com/office/drawing/2014/main" xmlns="" id="{29282D48-F113-44FD-AE82-13313460824A}"/>
                  </a:ext>
                </a:extLst>
              </p:cNvPr>
              <p:cNvSpPr txBox="1"/>
              <p:nvPr/>
            </p:nvSpPr>
            <p:spPr>
              <a:xfrm>
                <a:off x="1375679" y="3342449"/>
                <a:ext cx="1431403" cy="323165"/>
              </a:xfrm>
              <a:prstGeom prst="rect">
                <a:avLst/>
              </a:prstGeom>
              <a:noFill/>
            </p:spPr>
            <p:txBody>
              <a:bodyPr wrap="square" rtlCol="0">
                <a:spAutoFit/>
              </a:bodyPr>
              <a:lstStyle/>
              <a:p>
                <a:r>
                  <a:rPr lang="en-US" sz="15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5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a:extLst>
                  <a:ext uri="{FF2B5EF4-FFF2-40B4-BE49-F238E27FC236}">
                    <a16:creationId xmlns:a16="http://schemas.microsoft.com/office/drawing/2014/main" xmlns="" id="{382CCB86-B349-43FF-BC40-824BF57A3639}"/>
                  </a:ext>
                </a:extLst>
              </p:cNvPr>
              <p:cNvCxnSpPr>
                <a:endCxn id="45" idx="0"/>
              </p:cNvCxnSpPr>
              <p:nvPr/>
            </p:nvCxnSpPr>
            <p:spPr>
              <a:xfrm flipH="1">
                <a:off x="895038" y="4135533"/>
                <a:ext cx="682057" cy="12184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A445271-B7E9-4734-821A-9C1214916573}"/>
                  </a:ext>
                </a:extLst>
              </p:cNvPr>
              <p:cNvCxnSpPr>
                <a:cxnSpLocks/>
                <a:endCxn id="46" idx="0"/>
              </p:cNvCxnSpPr>
              <p:nvPr/>
            </p:nvCxnSpPr>
            <p:spPr>
              <a:xfrm>
                <a:off x="1897905" y="4108080"/>
                <a:ext cx="457825" cy="1259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 idx="3"/>
                <a:endCxn id="10" idx="2"/>
              </p:cNvCxnSpPr>
              <p:nvPr/>
            </p:nvCxnSpPr>
            <p:spPr>
              <a:xfrm flipH="1" flipV="1">
                <a:off x="1985722" y="2908721"/>
                <a:ext cx="31425" cy="44759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7A445271-B7E9-4734-821A-9C1214916573}"/>
                  </a:ext>
                </a:extLst>
              </p:cNvPr>
              <p:cNvCxnSpPr>
                <a:cxnSpLocks/>
                <a:endCxn id="22" idx="0"/>
              </p:cNvCxnSpPr>
              <p:nvPr/>
            </p:nvCxnSpPr>
            <p:spPr>
              <a:xfrm>
                <a:off x="1702530" y="4108080"/>
                <a:ext cx="0" cy="1257853"/>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24920" y="5365933"/>
                <a:ext cx="355220" cy="267628"/>
              </a:xfrm>
              <a:prstGeom prst="rect">
                <a:avLst/>
              </a:prstGeom>
            </p:spPr>
          </p:pic>
          <p:cxnSp>
            <p:nvCxnSpPr>
              <p:cNvPr id="32" name="直接连接符 31">
                <a:extLst>
                  <a:ext uri="{FF2B5EF4-FFF2-40B4-BE49-F238E27FC236}">
                    <a16:creationId xmlns:a16="http://schemas.microsoft.com/office/drawing/2014/main" xmlns="" id="{7A445271-B7E9-4734-821A-9C1214916573}"/>
                  </a:ext>
                </a:extLst>
              </p:cNvPr>
              <p:cNvCxnSpPr>
                <a:cxnSpLocks/>
                <a:endCxn id="47" idx="0"/>
              </p:cNvCxnSpPr>
              <p:nvPr/>
            </p:nvCxnSpPr>
            <p:spPr>
              <a:xfrm>
                <a:off x="2016549" y="4122866"/>
                <a:ext cx="963188" cy="123875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5"/>
            <a:stretch>
              <a:fillRect/>
            </a:stretch>
          </p:blipFill>
          <p:spPr>
            <a:xfrm>
              <a:off x="2592708" y="2424113"/>
              <a:ext cx="3352997" cy="1401018"/>
            </a:xfrm>
            <a:prstGeom prst="rect">
              <a:avLst/>
            </a:prstGeom>
          </p:spPr>
        </p:pic>
        <p:pic>
          <p:nvPicPr>
            <p:cNvPr id="45" name="图片 44">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12983" y="5300291"/>
              <a:ext cx="295311" cy="267628"/>
            </a:xfrm>
            <a:prstGeom prst="rect">
              <a:avLst/>
            </a:prstGeom>
          </p:spPr>
        </p:pic>
        <p:pic>
          <p:nvPicPr>
            <p:cNvPr id="46" name="图片 45">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27326" y="5313650"/>
              <a:ext cx="295311" cy="267628"/>
            </a:xfrm>
            <a:prstGeom prst="rect">
              <a:avLst/>
            </a:prstGeom>
          </p:spPr>
        </p:pic>
        <p:pic>
          <p:nvPicPr>
            <p:cNvPr id="47" name="图片 46">
              <a:extLst>
                <a:ext uri="{FF2B5EF4-FFF2-40B4-BE49-F238E27FC236}">
                  <a16:creationId xmlns:a16="http://schemas.microsoft.com/office/drawing/2014/main" xmlns=""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46092" y="5307911"/>
              <a:ext cx="295311" cy="267628"/>
            </a:xfrm>
            <a:prstGeom prst="rect">
              <a:avLst/>
            </a:prstGeom>
          </p:spPr>
        </p:pic>
        <p:sp>
          <p:nvSpPr>
            <p:cNvPr id="48" name="文本框 47"/>
            <p:cNvSpPr txBox="1"/>
            <p:nvPr/>
          </p:nvSpPr>
          <p:spPr>
            <a:xfrm>
              <a:off x="644125" y="5555750"/>
              <a:ext cx="864379" cy="230832"/>
            </a:xfrm>
            <a:prstGeom prst="rect">
              <a:avLst/>
            </a:prstGeom>
            <a:noFill/>
          </p:spPr>
          <p:txBody>
            <a:bodyPr wrap="square" rtlCol="0">
              <a:spAutoFit/>
            </a:bodyPr>
            <a:lstStyle/>
            <a:p>
              <a:r>
                <a:rPr lang="en-US" sz="900" dirty="0">
                  <a:latin typeface="Huawei Sans" panose="020C0503030203020204" pitchFamily="34" charset="0"/>
                  <a:ea typeface="方正兰亭黑简体" panose="02000000000000000000" pitchFamily="2" charset="-122"/>
                  <a:sym typeface="Huawei Sans" panose="020C0503030203020204" pitchFamily="34" charset="0"/>
                </a:rPr>
                <a:t> Cloud AP </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1252804" y="5555750"/>
              <a:ext cx="864379" cy="230832"/>
            </a:xfrm>
            <a:prstGeom prst="rect">
              <a:avLst/>
            </a:prstGeom>
            <a:noFill/>
          </p:spPr>
          <p:txBody>
            <a:bodyPr wrap="square" rtlCol="0">
              <a:spAutoFit/>
            </a:bodyPr>
            <a:lstStyle/>
            <a:p>
              <a:r>
                <a:rPr lang="en-US" sz="900" dirty="0">
                  <a:latin typeface="Huawei Sans" panose="020C0503030203020204" pitchFamily="34" charset="0"/>
                  <a:ea typeface="方正兰亭黑简体" panose="02000000000000000000" pitchFamily="2" charset="-122"/>
                  <a:sym typeface="Huawei Sans" panose="020C0503030203020204" pitchFamily="34" charset="0"/>
                </a:rPr>
                <a:t> Cloud AP </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1800538" y="5555750"/>
              <a:ext cx="864379" cy="230832"/>
            </a:xfrm>
            <a:prstGeom prst="rect">
              <a:avLst/>
            </a:prstGeom>
            <a:noFill/>
          </p:spPr>
          <p:txBody>
            <a:bodyPr wrap="square" rtlCol="0">
              <a:spAutoFit/>
            </a:bodyPr>
            <a:lstStyle/>
            <a:p>
              <a:r>
                <a:rPr lang="en-US" sz="900" dirty="0">
                  <a:latin typeface="Huawei Sans" panose="020C0503030203020204" pitchFamily="34" charset="0"/>
                  <a:ea typeface="方正兰亭黑简体" panose="02000000000000000000" pitchFamily="2" charset="-122"/>
                  <a:sym typeface="Huawei Sans" panose="020C0503030203020204" pitchFamily="34" charset="0"/>
                </a:rPr>
                <a:t> Cloud AP </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2346405" y="5555750"/>
              <a:ext cx="864379" cy="230832"/>
            </a:xfrm>
            <a:prstGeom prst="rect">
              <a:avLst/>
            </a:prstGeom>
            <a:noFill/>
          </p:spPr>
          <p:txBody>
            <a:bodyPr wrap="square" rtlCol="0">
              <a:spAutoFit/>
            </a:bodyPr>
            <a:lstStyle/>
            <a:p>
              <a:r>
                <a:rPr lang="en-US" sz="900" dirty="0">
                  <a:latin typeface="Huawei Sans" panose="020C0503030203020204" pitchFamily="34" charset="0"/>
                  <a:ea typeface="方正兰亭黑简体" panose="02000000000000000000" pitchFamily="2" charset="-122"/>
                  <a:sym typeface="Huawei Sans" panose="020C0503030203020204" pitchFamily="34" charset="0"/>
                </a:rPr>
                <a:t> Cloud AP </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53"/>
            <p:cNvPicPr>
              <a:picLocks noChangeAspect="1"/>
            </p:cNvPicPr>
            <p:nvPr/>
          </p:nvPicPr>
          <p:blipFill>
            <a:blip r:embed="rId6"/>
            <a:stretch>
              <a:fillRect/>
            </a:stretch>
          </p:blipFill>
          <p:spPr>
            <a:xfrm>
              <a:off x="812040" y="5746531"/>
              <a:ext cx="2207276" cy="460077"/>
            </a:xfrm>
            <a:prstGeom prst="rect">
              <a:avLst/>
            </a:prstGeom>
          </p:spPr>
        </p:pic>
        <p:pic>
          <p:nvPicPr>
            <p:cNvPr id="57" name="图片 56"/>
            <p:cNvPicPr>
              <a:picLocks noChangeAspect="1"/>
            </p:cNvPicPr>
            <p:nvPr/>
          </p:nvPicPr>
          <p:blipFill>
            <a:blip r:embed="rId7"/>
            <a:stretch>
              <a:fillRect/>
            </a:stretch>
          </p:blipFill>
          <p:spPr>
            <a:xfrm>
              <a:off x="3490453" y="5932391"/>
              <a:ext cx="1162738" cy="450276"/>
            </a:xfrm>
            <a:prstGeom prst="rect">
              <a:avLst/>
            </a:prstGeom>
          </p:spPr>
        </p:pic>
        <p:sp>
          <p:nvSpPr>
            <p:cNvPr id="58" name="文本框 57"/>
            <p:cNvSpPr txBox="1"/>
            <p:nvPr/>
          </p:nvSpPr>
          <p:spPr>
            <a:xfrm>
              <a:off x="1273432" y="2146702"/>
              <a:ext cx="1131951" cy="430887"/>
            </a:xfrm>
            <a:prstGeom prst="rect">
              <a:avLst/>
            </a:prstGeom>
            <a:noFill/>
          </p:spPr>
          <p:txBody>
            <a:bodyPr wrap="square" rtlCol="0">
              <a:spAutoFit/>
            </a:bodyPr>
            <a:lstStyle/>
            <a:p>
              <a:pPr 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Third-party service</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图片 13"/>
            <p:cNvPicPr>
              <a:picLocks noChangeAspect="1"/>
            </p:cNvPicPr>
            <p:nvPr/>
          </p:nvPicPr>
          <p:blipFill>
            <a:blip r:embed="rId8"/>
            <a:stretch>
              <a:fillRect/>
            </a:stretch>
          </p:blipFill>
          <p:spPr>
            <a:xfrm>
              <a:off x="3526069" y="5420584"/>
              <a:ext cx="785304" cy="416144"/>
            </a:xfrm>
            <a:prstGeom prst="rect">
              <a:avLst/>
            </a:prstGeom>
          </p:spPr>
        </p:pic>
        <p:sp>
          <p:nvSpPr>
            <p:cNvPr id="42" name="椭圆 41"/>
            <p:cNvSpPr/>
            <p:nvPr/>
          </p:nvSpPr>
          <p:spPr>
            <a:xfrm>
              <a:off x="1267254" y="2063917"/>
              <a:ext cx="1191544" cy="1077947"/>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文本框 3"/>
          <p:cNvSpPr txBox="1"/>
          <p:nvPr/>
        </p:nvSpPr>
        <p:spPr>
          <a:xfrm>
            <a:off x="2990225" y="2871009"/>
            <a:ext cx="1078856" cy="338554"/>
          </a:xfrm>
          <a:prstGeom prst="rect">
            <a:avLst/>
          </a:prstGeom>
          <a:solidFill>
            <a:srgbClr val="FFFFFF"/>
          </a:solidFill>
        </p:spPr>
        <p:txBody>
          <a:bodyPr wrap="square" rtlCol="0">
            <a:spAutoFit/>
          </a:bodyPr>
          <a:lstStyle/>
          <a:p>
            <a:r>
              <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endParaRPr lang="zh-CN" altLang="en-US"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文本框 32"/>
          <p:cNvSpPr txBox="1"/>
          <p:nvPr/>
        </p:nvSpPr>
        <p:spPr>
          <a:xfrm>
            <a:off x="4656496" y="2937685"/>
            <a:ext cx="1012784" cy="215444"/>
          </a:xfrm>
          <a:prstGeom prst="rect">
            <a:avLst/>
          </a:prstGeom>
          <a:solidFill>
            <a:srgbClr val="FFFFFF"/>
          </a:solidFill>
        </p:spPr>
        <p:txBody>
          <a:bodyPr wrap="square" rtlCol="0">
            <a:spAutoFit/>
          </a:bodyPr>
          <a:lstStyle/>
          <a:p>
            <a:r>
              <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IoT locating</a:t>
            </a:r>
            <a:endParaRPr lang="zh-CN" altLang="en-US"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文本框 33"/>
          <p:cNvSpPr txBox="1"/>
          <p:nvPr/>
        </p:nvSpPr>
        <p:spPr>
          <a:xfrm>
            <a:off x="3060944" y="3589288"/>
            <a:ext cx="1059285" cy="338554"/>
          </a:xfrm>
          <a:prstGeom prst="rect">
            <a:avLst/>
          </a:prstGeom>
          <a:solidFill>
            <a:srgbClr val="FFFFFF"/>
          </a:solidFill>
        </p:spPr>
        <p:txBody>
          <a:bodyPr wrap="square" rtlCol="0">
            <a:spAutoFit/>
          </a:bodyPr>
          <a:lstStyle/>
          <a:p>
            <a:r>
              <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Energy efficiency management</a:t>
            </a:r>
            <a:endParaRPr lang="zh-CN" altLang="en-US"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文本框 34"/>
          <p:cNvSpPr txBox="1"/>
          <p:nvPr/>
        </p:nvSpPr>
        <p:spPr>
          <a:xfrm>
            <a:off x="4734169" y="3590826"/>
            <a:ext cx="1059285" cy="338554"/>
          </a:xfrm>
          <a:prstGeom prst="rect">
            <a:avLst/>
          </a:prstGeom>
          <a:solidFill>
            <a:srgbClr val="FFFFFF"/>
          </a:solidFill>
        </p:spPr>
        <p:txBody>
          <a:bodyPr wrap="square" rtlCol="0">
            <a:spAutoFit/>
          </a:bodyPr>
          <a:lstStyle/>
          <a:p>
            <a:r>
              <a:rPr lang="en-US" altLang="zh-CN"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Asset management</a:t>
            </a:r>
            <a:endParaRPr lang="zh-CN" altLang="en-US" sz="8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文本框 36"/>
          <p:cNvSpPr txBox="1"/>
          <p:nvPr/>
        </p:nvSpPr>
        <p:spPr>
          <a:xfrm>
            <a:off x="3749883" y="5802576"/>
            <a:ext cx="491917" cy="184666"/>
          </a:xfrm>
          <a:prstGeom prst="rect">
            <a:avLst/>
          </a:prstGeom>
          <a:solidFill>
            <a:srgbClr val="FFF5EB"/>
          </a:solidFill>
        </p:spPr>
        <p:txBody>
          <a:bodyPr wrap="square" rtlCol="0">
            <a:spAutoFit/>
          </a:bodyPr>
          <a:lstStyle/>
          <a:p>
            <a:r>
              <a:rPr lang="en-US" altLang="zh-CN" sz="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IoT card</a:t>
            </a:r>
            <a:endParaRPr lang="zh-CN" altLang="en-US" sz="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文本框 37"/>
          <p:cNvSpPr txBox="1"/>
          <p:nvPr/>
        </p:nvSpPr>
        <p:spPr>
          <a:xfrm>
            <a:off x="3557532" y="6168574"/>
            <a:ext cx="957317" cy="184666"/>
          </a:xfrm>
          <a:prstGeom prst="rect">
            <a:avLst/>
          </a:prstGeom>
          <a:solidFill>
            <a:srgbClr val="FFF5EB"/>
          </a:solidFill>
        </p:spPr>
        <p:txBody>
          <a:bodyPr wrap="square" rtlCol="0">
            <a:spAutoFit/>
          </a:bodyPr>
          <a:lstStyle/>
          <a:p>
            <a:r>
              <a:rPr lang="en-US" altLang="zh-CN" sz="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Provided by partners</a:t>
            </a:r>
            <a:endParaRPr lang="zh-CN" altLang="en-US" sz="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9" name="图片 38">
            <a:extLst>
              <a:ext uri="{FF2B5EF4-FFF2-40B4-BE49-F238E27FC236}">
                <a16:creationId xmlns:a16="http://schemas.microsoft.com/office/drawing/2014/main" xmlns=""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0945" y="3738245"/>
            <a:ext cx="820949" cy="466673"/>
          </a:xfrm>
          <a:prstGeom prst="rect">
            <a:avLst/>
          </a:prstGeom>
        </p:spPr>
      </p:pic>
    </p:spTree>
    <p:extLst>
      <p:ext uri="{BB962C8B-B14F-4D97-AF65-F5344CB8AC3E}">
        <p14:creationId xmlns:p14="http://schemas.microsoft.com/office/powerpoint/2010/main" val="3445581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8C78BC22-974A-43E6-9984-503532F2F0D3}"/>
              </a:ext>
            </a:extLst>
          </p:cNvPr>
          <p:cNvPicPr>
            <a:picLocks noChangeAspect="1"/>
          </p:cNvPicPr>
          <p:nvPr/>
        </p:nvPicPr>
        <p:blipFill rotWithShape="1">
          <a:blip r:embed="rId3"/>
          <a:srcRect r="4938"/>
          <a:stretch/>
        </p:blipFill>
        <p:spPr>
          <a:xfrm>
            <a:off x="9710814" y="1627537"/>
            <a:ext cx="2023986" cy="2434264"/>
          </a:xfrm>
          <a:prstGeom prst="rect">
            <a:avLst/>
          </a:prstGeom>
        </p:spPr>
      </p:pic>
      <p:pic>
        <p:nvPicPr>
          <p:cNvPr id="6" name="图片 5">
            <a:extLst>
              <a:ext uri="{FF2B5EF4-FFF2-40B4-BE49-F238E27FC236}">
                <a16:creationId xmlns:a16="http://schemas.microsoft.com/office/drawing/2014/main" xmlns="" id="{1DE3BA24-8BEE-43CE-9515-951F8172F015}"/>
              </a:ext>
            </a:extLst>
          </p:cNvPr>
          <p:cNvPicPr>
            <a:picLocks noChangeAspect="1"/>
          </p:cNvPicPr>
          <p:nvPr/>
        </p:nvPicPr>
        <p:blipFill>
          <a:blip r:embed="rId4"/>
          <a:stretch>
            <a:fillRect/>
          </a:stretch>
        </p:blipFill>
        <p:spPr>
          <a:xfrm>
            <a:off x="7621092" y="1635635"/>
            <a:ext cx="2221392" cy="3025036"/>
          </a:xfrm>
          <a:prstGeom prst="rect">
            <a:avLst/>
          </a:prstGeom>
        </p:spPr>
      </p:pic>
      <p:sp>
        <p:nvSpPr>
          <p:cNvPr id="2" name="标题 1">
            <a:extLst>
              <a:ext uri="{FF2B5EF4-FFF2-40B4-BE49-F238E27FC236}">
                <a16:creationId xmlns:a16="http://schemas.microsoft.com/office/drawing/2014/main" xmlns="" id="{37DB10B0-DF9D-4AB4-AA90-EBA132273E4F}"/>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Smart IoT: Open Cards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Rectangle 2">
            <a:extLst>
              <a:ext uri="{FF2B5EF4-FFF2-40B4-BE49-F238E27FC236}">
                <a16:creationId xmlns:a16="http://schemas.microsoft.com/office/drawing/2014/main" xmlns="" id="{26F9B519-AC8E-4601-9873-C107A3A24FD8}"/>
              </a:ext>
            </a:extLst>
          </p:cNvPr>
          <p:cNvSpPr txBox="1">
            <a:spLocks noChangeArrowheads="1"/>
          </p:cNvSpPr>
          <p:nvPr/>
        </p:nvSpPr>
        <p:spPr bwMode="auto">
          <a:xfrm>
            <a:off x="250224" y="1116198"/>
            <a:ext cx="2783061"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a:extLst>
              <a:ext uri="{FF2B5EF4-FFF2-40B4-BE49-F238E27FC236}">
                <a16:creationId xmlns:a16="http://schemas.microsoft.com/office/drawing/2014/main" xmlns="" id="{A299F7A8-5143-47E7-8C04-12538E99C064}"/>
              </a:ext>
            </a:extLst>
          </p:cNvPr>
          <p:cNvPicPr>
            <a:picLocks noChangeAspect="1"/>
          </p:cNvPicPr>
          <p:nvPr/>
        </p:nvPicPr>
        <p:blipFill>
          <a:blip r:embed="rId5"/>
          <a:stretch>
            <a:fillRect/>
          </a:stretch>
        </p:blipFill>
        <p:spPr>
          <a:xfrm>
            <a:off x="2562777" y="1580126"/>
            <a:ext cx="2087685" cy="3832809"/>
          </a:xfrm>
          <a:prstGeom prst="rect">
            <a:avLst/>
          </a:prstGeom>
        </p:spPr>
      </p:pic>
      <p:pic>
        <p:nvPicPr>
          <p:cNvPr id="5" name="图片 4">
            <a:extLst>
              <a:ext uri="{FF2B5EF4-FFF2-40B4-BE49-F238E27FC236}">
                <a16:creationId xmlns:a16="http://schemas.microsoft.com/office/drawing/2014/main" xmlns="" id="{B7501DA8-F863-4A78-92B0-E9E0FACE0445}"/>
              </a:ext>
            </a:extLst>
          </p:cNvPr>
          <p:cNvPicPr>
            <a:picLocks noChangeAspect="1"/>
          </p:cNvPicPr>
          <p:nvPr/>
        </p:nvPicPr>
        <p:blipFill>
          <a:blip r:embed="rId6"/>
          <a:stretch>
            <a:fillRect/>
          </a:stretch>
        </p:blipFill>
        <p:spPr>
          <a:xfrm>
            <a:off x="5008010" y="1623414"/>
            <a:ext cx="2705388" cy="3610360"/>
          </a:xfrm>
          <a:prstGeom prst="rect">
            <a:avLst/>
          </a:prstGeom>
        </p:spPr>
      </p:pic>
      <p:sp>
        <p:nvSpPr>
          <p:cNvPr id="8" name="Rectangle 2">
            <a:extLst>
              <a:ext uri="{FF2B5EF4-FFF2-40B4-BE49-F238E27FC236}">
                <a16:creationId xmlns:a16="http://schemas.microsoft.com/office/drawing/2014/main" xmlns="" id="{639D0C74-31F3-4362-AB80-E7FFD79BBC13}"/>
              </a:ext>
            </a:extLst>
          </p:cNvPr>
          <p:cNvSpPr txBox="1">
            <a:spLocks noChangeArrowheads="1"/>
          </p:cNvSpPr>
          <p:nvPr/>
        </p:nvSpPr>
        <p:spPr bwMode="auto">
          <a:xfrm>
            <a:off x="5019629" y="1258808"/>
            <a:ext cx="6728696" cy="271586"/>
          </a:xfrm>
          <a:prstGeom prst="rect">
            <a:avLst/>
          </a:prstGeom>
          <a:solidFill>
            <a:srgbClr val="00BBEB"/>
          </a:solidFill>
          <a:ln>
            <a:noFill/>
          </a:ln>
          <a:effec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External card</a:t>
            </a:r>
            <a:endParaRPr lang="en-US" altLang="zh-CN" sz="1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a16="http://schemas.microsoft.com/office/drawing/2014/main" xmlns="" id="{4B74F562-7943-4241-B0DB-1BA105748357}"/>
              </a:ext>
            </a:extLst>
          </p:cNvPr>
          <p:cNvSpPr/>
          <p:nvPr/>
        </p:nvSpPr>
        <p:spPr bwMode="auto">
          <a:xfrm>
            <a:off x="2856477" y="1645236"/>
            <a:ext cx="1368469" cy="1905946"/>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2">
            <a:extLst>
              <a:ext uri="{FF2B5EF4-FFF2-40B4-BE49-F238E27FC236}">
                <a16:creationId xmlns:a16="http://schemas.microsoft.com/office/drawing/2014/main" xmlns="" id="{1B49EDC6-91CC-4635-90B9-C9A5608F6061}"/>
              </a:ext>
            </a:extLst>
          </p:cNvPr>
          <p:cNvSpPr txBox="1">
            <a:spLocks noChangeArrowheads="1"/>
          </p:cNvSpPr>
          <p:nvPr/>
        </p:nvSpPr>
        <p:spPr bwMode="auto">
          <a:xfrm>
            <a:off x="2640403" y="1632242"/>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Antenna</a:t>
            </a:r>
            <a:endParaRPr lang="en-US" altLang="zh-CN" sz="1600" b="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a16="http://schemas.microsoft.com/office/drawing/2014/main" xmlns="" id="{36082EC1-6D10-4293-BA90-EC68E196BAC2}"/>
              </a:ext>
            </a:extLst>
          </p:cNvPr>
          <p:cNvSpPr/>
          <p:nvPr/>
        </p:nvSpPr>
        <p:spPr bwMode="auto">
          <a:xfrm>
            <a:off x="9828789" y="2172070"/>
            <a:ext cx="530321" cy="1512518"/>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2">
            <a:extLst>
              <a:ext uri="{FF2B5EF4-FFF2-40B4-BE49-F238E27FC236}">
                <a16:creationId xmlns:a16="http://schemas.microsoft.com/office/drawing/2014/main" xmlns="" id="{384BA086-8B9E-4D00-AB72-F283C52B04F3}"/>
              </a:ext>
            </a:extLst>
          </p:cNvPr>
          <p:cNvSpPr txBox="1">
            <a:spLocks noChangeArrowheads="1"/>
          </p:cNvSpPr>
          <p:nvPr/>
        </p:nvSpPr>
        <p:spPr bwMode="auto">
          <a:xfrm>
            <a:off x="9666940" y="1890106"/>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Antenna</a:t>
            </a:r>
            <a:endParaRPr lang="en-US" altLang="zh-CN" sz="1600" b="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a16="http://schemas.microsoft.com/office/drawing/2014/main" xmlns="" id="{6ACE29DD-F72B-457D-9AB8-6364CC0C1748}"/>
              </a:ext>
            </a:extLst>
          </p:cNvPr>
          <p:cNvSpPr/>
          <p:nvPr/>
        </p:nvSpPr>
        <p:spPr bwMode="auto">
          <a:xfrm>
            <a:off x="2930985" y="4061801"/>
            <a:ext cx="1115352" cy="768084"/>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2">
            <a:extLst>
              <a:ext uri="{FF2B5EF4-FFF2-40B4-BE49-F238E27FC236}">
                <a16:creationId xmlns:a16="http://schemas.microsoft.com/office/drawing/2014/main" xmlns="" id="{14C86896-0E3C-4FA8-8657-C18F3EC7E347}"/>
              </a:ext>
            </a:extLst>
          </p:cNvPr>
          <p:cNvSpPr txBox="1">
            <a:spLocks noChangeArrowheads="1"/>
          </p:cNvSpPr>
          <p:nvPr/>
        </p:nvSpPr>
        <p:spPr bwMode="auto">
          <a:xfrm>
            <a:off x="3710883" y="4648432"/>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Card</a:t>
            </a:r>
            <a:endParaRPr lang="en-US" altLang="zh-CN" sz="1600" b="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a16="http://schemas.microsoft.com/office/drawing/2014/main" xmlns="" id="{B72A5099-8BCC-4AA0-83F9-DC5DD66BE175}"/>
              </a:ext>
            </a:extLst>
          </p:cNvPr>
          <p:cNvSpPr/>
          <p:nvPr/>
        </p:nvSpPr>
        <p:spPr bwMode="auto">
          <a:xfrm>
            <a:off x="10299880" y="2078066"/>
            <a:ext cx="1115352" cy="768084"/>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2">
            <a:extLst>
              <a:ext uri="{FF2B5EF4-FFF2-40B4-BE49-F238E27FC236}">
                <a16:creationId xmlns:a16="http://schemas.microsoft.com/office/drawing/2014/main" xmlns="" id="{89616A13-04D5-4D2C-A770-96FE5889C531}"/>
              </a:ext>
            </a:extLst>
          </p:cNvPr>
          <p:cNvSpPr txBox="1">
            <a:spLocks noChangeArrowheads="1"/>
          </p:cNvSpPr>
          <p:nvPr/>
        </p:nvSpPr>
        <p:spPr bwMode="auto">
          <a:xfrm>
            <a:off x="10621061" y="1757107"/>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Card</a:t>
            </a:r>
            <a:endParaRPr lang="en-US" altLang="zh-CN" sz="1600" b="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a:extLst>
              <a:ext uri="{FF2B5EF4-FFF2-40B4-BE49-F238E27FC236}">
                <a16:creationId xmlns:a16="http://schemas.microsoft.com/office/drawing/2014/main" xmlns="" id="{917BD959-FDC4-4236-9E23-D24ECC7257D4}"/>
              </a:ext>
            </a:extLst>
          </p:cNvPr>
          <p:cNvSpPr/>
          <p:nvPr/>
        </p:nvSpPr>
        <p:spPr bwMode="auto">
          <a:xfrm>
            <a:off x="8199153" y="2355882"/>
            <a:ext cx="1008345" cy="936321"/>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2">
            <a:extLst>
              <a:ext uri="{FF2B5EF4-FFF2-40B4-BE49-F238E27FC236}">
                <a16:creationId xmlns:a16="http://schemas.microsoft.com/office/drawing/2014/main" xmlns="" id="{3C8A57F9-E56D-4E7A-BDBB-B03829A60BE5}"/>
              </a:ext>
            </a:extLst>
          </p:cNvPr>
          <p:cNvSpPr txBox="1">
            <a:spLocks noChangeArrowheads="1"/>
          </p:cNvSpPr>
          <p:nvPr/>
        </p:nvSpPr>
        <p:spPr bwMode="auto">
          <a:xfrm>
            <a:off x="7933740" y="1974130"/>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USB port</a:t>
            </a:r>
            <a:endParaRPr lang="en-US" altLang="zh-CN" sz="1600" b="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884B0E3C-3664-4506-A71D-7EE231232956}"/>
              </a:ext>
            </a:extLst>
          </p:cNvPr>
          <p:cNvSpPr/>
          <p:nvPr/>
        </p:nvSpPr>
        <p:spPr>
          <a:xfrm>
            <a:off x="430097" y="4993162"/>
            <a:ext cx="2048657" cy="954107"/>
          </a:xfrm>
          <a:prstGeom prst="rect">
            <a:avLst/>
          </a:prstGeom>
        </p:spPr>
        <p:txBody>
          <a:bodyPr wrap="square">
            <a:spAutoFit/>
          </a:bodyPr>
          <a:lstStyle/>
          <a:p>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slot: allows </a:t>
            </a:r>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cards to be installed to provide extended functions.</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a16="http://schemas.microsoft.com/office/drawing/2014/main" xmlns="" id="{789A3FAC-5AFF-42A2-B9C4-CC8FD6E7411A}"/>
              </a:ext>
            </a:extLst>
          </p:cNvPr>
          <p:cNvPicPr>
            <a:picLocks noChangeAspect="1"/>
          </p:cNvPicPr>
          <p:nvPr/>
        </p:nvPicPr>
        <p:blipFill>
          <a:blip r:embed="rId7"/>
          <a:stretch>
            <a:fillRect/>
          </a:stretch>
        </p:blipFill>
        <p:spPr>
          <a:xfrm>
            <a:off x="446088" y="1602132"/>
            <a:ext cx="2088715" cy="3288947"/>
          </a:xfrm>
          <a:prstGeom prst="rect">
            <a:avLst/>
          </a:prstGeom>
        </p:spPr>
      </p:pic>
      <p:sp>
        <p:nvSpPr>
          <p:cNvPr id="21" name="椭圆 20">
            <a:extLst>
              <a:ext uri="{FF2B5EF4-FFF2-40B4-BE49-F238E27FC236}">
                <a16:creationId xmlns:a16="http://schemas.microsoft.com/office/drawing/2014/main" xmlns="" id="{9DDA815C-E5D8-4FEF-AB6C-AFE094E35D0D}"/>
              </a:ext>
            </a:extLst>
          </p:cNvPr>
          <p:cNvSpPr/>
          <p:nvPr/>
        </p:nvSpPr>
        <p:spPr bwMode="auto">
          <a:xfrm>
            <a:off x="19049" y="2262229"/>
            <a:ext cx="1115352" cy="768084"/>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a16="http://schemas.microsoft.com/office/drawing/2014/main" xmlns="" id="{19629AD0-F558-4D58-BB3E-CC9E869F5A2B}"/>
              </a:ext>
            </a:extLst>
          </p:cNvPr>
          <p:cNvSpPr/>
          <p:nvPr/>
        </p:nvSpPr>
        <p:spPr bwMode="auto">
          <a:xfrm>
            <a:off x="994584" y="2870853"/>
            <a:ext cx="1004092" cy="680328"/>
          </a:xfrm>
          <a:prstGeom prst="ellipse">
            <a:avLst/>
          </a:prstGeom>
          <a:noFill/>
          <a:ln>
            <a:solidFill>
              <a:schemeClr val="tx2">
                <a:lumMod val="60000"/>
                <a:lumOff val="4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D5F013AD-74B9-44BF-8A55-30566F6D4774}"/>
              </a:ext>
            </a:extLst>
          </p:cNvPr>
          <p:cNvCxnSpPr/>
          <p:nvPr/>
        </p:nvCxnSpPr>
        <p:spPr bwMode="auto">
          <a:xfrm flipH="1">
            <a:off x="419947" y="2781572"/>
            <a:ext cx="155199" cy="2276202"/>
          </a:xfrm>
          <a:prstGeom prst="straightConnector1">
            <a:avLst/>
          </a:prstGeom>
          <a:ln w="9525" cap="flat" cmpd="sng" algn="ctr">
            <a:solidFill>
              <a:schemeClr val="tx2"/>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 name="直接箭头连接符 23">
            <a:extLst>
              <a:ext uri="{FF2B5EF4-FFF2-40B4-BE49-F238E27FC236}">
                <a16:creationId xmlns:a16="http://schemas.microsoft.com/office/drawing/2014/main" xmlns="" id="{1390D108-F0DB-495F-9900-1F168F049F8F}"/>
              </a:ext>
            </a:extLst>
          </p:cNvPr>
          <p:cNvCxnSpPr/>
          <p:nvPr/>
        </p:nvCxnSpPr>
        <p:spPr bwMode="auto">
          <a:xfrm flipH="1">
            <a:off x="415138" y="3115418"/>
            <a:ext cx="1067297" cy="1942357"/>
          </a:xfrm>
          <a:prstGeom prst="straightConnector1">
            <a:avLst/>
          </a:prstGeom>
          <a:ln w="9525" cap="flat" cmpd="sng" algn="ctr">
            <a:solidFill>
              <a:schemeClr val="tx2"/>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 name="Rectangle 2">
            <a:extLst>
              <a:ext uri="{FF2B5EF4-FFF2-40B4-BE49-F238E27FC236}">
                <a16:creationId xmlns:a16="http://schemas.microsoft.com/office/drawing/2014/main" xmlns="" id="{86CEB18D-5824-4401-96B9-E03FB9C03DC5}"/>
              </a:ext>
            </a:extLst>
          </p:cNvPr>
          <p:cNvSpPr txBox="1">
            <a:spLocks noChangeArrowheads="1"/>
          </p:cNvSpPr>
          <p:nvPr/>
        </p:nvSpPr>
        <p:spPr bwMode="auto">
          <a:xfrm>
            <a:off x="2166671" y="5353935"/>
            <a:ext cx="2783061"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400" dirty="0">
                <a:solidFill>
                  <a:srgbClr val="222222"/>
                </a:solidFill>
                <a:latin typeface="Huawei Sans" panose="020C0503030203020204" pitchFamily="34" charset="0"/>
                <a:ea typeface="方正兰亭黑简体" panose="02000000000000000000" pitchFamily="2" charset="-122"/>
                <a:sym typeface="Huawei Sans" panose="020C0503030203020204" pitchFamily="34" charset="0"/>
              </a:rPr>
              <a:t>AP4050DN-E</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ectangle 2">
            <a:extLst>
              <a:ext uri="{FF2B5EF4-FFF2-40B4-BE49-F238E27FC236}">
                <a16:creationId xmlns:a16="http://schemas.microsoft.com/office/drawing/2014/main" xmlns="" id="{8CE99421-D0BA-44E3-A454-775BAAD2D8CD}"/>
              </a:ext>
            </a:extLst>
          </p:cNvPr>
          <p:cNvSpPr txBox="1">
            <a:spLocks noChangeArrowheads="1"/>
          </p:cNvSpPr>
          <p:nvPr/>
        </p:nvSpPr>
        <p:spPr bwMode="auto">
          <a:xfrm>
            <a:off x="6004329" y="5118185"/>
            <a:ext cx="882987"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400" dirty="0">
                <a:solidFill>
                  <a:srgbClr val="222222"/>
                </a:solidFill>
                <a:latin typeface="Huawei Sans" panose="020C0503030203020204" pitchFamily="34" charset="0"/>
                <a:ea typeface="方正兰亭黑简体" panose="02000000000000000000" pitchFamily="2" charset="-122"/>
                <a:sym typeface="Huawei Sans" panose="020C0503030203020204" pitchFamily="34" charset="0"/>
              </a:rPr>
              <a:t>MT800</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ectangle 2">
            <a:extLst>
              <a:ext uri="{FF2B5EF4-FFF2-40B4-BE49-F238E27FC236}">
                <a16:creationId xmlns:a16="http://schemas.microsoft.com/office/drawing/2014/main" xmlns="" id="{683C178A-B082-485E-9338-A779A0BC8B50}"/>
              </a:ext>
            </a:extLst>
          </p:cNvPr>
          <p:cNvSpPr txBox="1">
            <a:spLocks noChangeArrowheads="1"/>
          </p:cNvSpPr>
          <p:nvPr/>
        </p:nvSpPr>
        <p:spPr bwMode="auto">
          <a:xfrm>
            <a:off x="446088" y="1265865"/>
            <a:ext cx="4429184" cy="271586"/>
          </a:xfrm>
          <a:prstGeom prst="rect">
            <a:avLst/>
          </a:prstGeom>
          <a:solidFill>
            <a:srgbClr val="00BBEB"/>
          </a:solidFill>
          <a:ln>
            <a:noFill/>
          </a:ln>
          <a:effec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Built-in card</a:t>
            </a:r>
            <a:endParaRPr lang="en-US" altLang="zh-CN" sz="1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5341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1279980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sym typeface="Huawei Sans" panose="020C0503030203020204" pitchFamily="34" charset="0"/>
              </a:rPr>
              <a:t>iMaster NCE-Campus is a next-generation SDN controller for enterprise campuses and is a core component of H</a:t>
            </a:r>
            <a:r>
              <a:rPr lang="en-US" altLang="zh-CN">
                <a:sym typeface="Huawei Sans" panose="020C0503030203020204" pitchFamily="34" charset="0"/>
              </a:rPr>
              <a:t>uawei </a:t>
            </a:r>
            <a:r>
              <a:rPr lang="en-US">
                <a:sym typeface="Huawei Sans" panose="020C0503030203020204" pitchFamily="34" charset="0"/>
              </a:rPr>
              <a:t>CloudCampus Solution.</a:t>
            </a:r>
          </a:p>
          <a:p>
            <a:r>
              <a:rPr lang="en-US">
                <a:sym typeface="Huawei Sans" panose="020C0503030203020204" pitchFamily="34" charset="0"/>
              </a:rPr>
              <a:t>iMaster NCE-Campus centrally manages and controls enterprise campuses and provides automatic deployment, security defense, and visualized O&amp;M. It helps customers build service-centric dynamic scheduling capabilities of network services</a:t>
            </a:r>
            <a:r>
              <a:rPr lang="en-US" altLang="zh-CN">
                <a:sym typeface="Huawei Sans" panose="020C0503030203020204" pitchFamily="34" charset="0"/>
              </a:rPr>
              <a:t>. </a:t>
            </a:r>
            <a:endParaRPr lang="en-US">
              <a:sym typeface="Huawei Sans" panose="020C0503030203020204" pitchFamily="34" charset="0"/>
            </a:endParaRPr>
          </a:p>
          <a:p>
            <a:r>
              <a:rPr lang="en-US">
                <a:sym typeface="Huawei Sans" panose="020C0503030203020204" pitchFamily="34" charset="0"/>
              </a:rPr>
              <a:t>iMaster NCE-Campus provides standard</a:t>
            </a:r>
            <a:r>
              <a:rPr lang="en-US" altLang="zh-CN">
                <a:sym typeface="Huawei Sans" panose="020C0503030203020204" pitchFamily="34" charset="0"/>
              </a:rPr>
              <a:t>-compliant</a:t>
            </a:r>
            <a:r>
              <a:rPr lang="en-US">
                <a:sym typeface="Huawei Sans" panose="020C0503030203020204" pitchFamily="34" charset="0"/>
              </a:rPr>
              <a:t> open RESTful APIs for partners to develop innovative applications and continuously create value for enterprise customers.</a:t>
            </a:r>
            <a:endParaRPr lang="en-US" dirty="0">
              <a:sym typeface="Huawei Sans" panose="020C0503030203020204" pitchFamily="34" charset="0"/>
            </a:endParaRPr>
          </a:p>
        </p:txBody>
      </p:sp>
    </p:spTree>
    <p:extLst>
      <p:ext uri="{BB962C8B-B14F-4D97-AF65-F5344CB8AC3E}">
        <p14:creationId xmlns:p14="http://schemas.microsoft.com/office/powerpoint/2010/main" val="3195455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Unified Cloud-based Wi-Fi Management in XX</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a:extLst>
              <a:ext uri="{FF2B5EF4-FFF2-40B4-BE49-F238E27FC236}">
                <a16:creationId xmlns:a16="http://schemas.microsoft.com/office/drawing/2014/main" xmlns="" id="{D3D03A91-5F24-43F1-8182-522AD5A503EC}"/>
              </a:ext>
            </a:extLst>
          </p:cNvPr>
          <p:cNvSpPr/>
          <p:nvPr/>
        </p:nvSpPr>
        <p:spPr bwMode="auto">
          <a:xfrm>
            <a:off x="550862" y="1235228"/>
            <a:ext cx="11090276" cy="1665974"/>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F98FC0AC-3B85-422A-B40F-298EFD79FBEA}"/>
              </a:ext>
            </a:extLst>
          </p:cNvPr>
          <p:cNvSpPr/>
          <p:nvPr/>
        </p:nvSpPr>
        <p:spPr bwMode="auto">
          <a:xfrm>
            <a:off x="550862" y="2924944"/>
            <a:ext cx="11090277" cy="3456806"/>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xmlns="" id="{32775EF1-4684-4B70-98C8-8799F224980D}"/>
              </a:ext>
            </a:extLst>
          </p:cNvPr>
          <p:cNvSpPr/>
          <p:nvPr/>
        </p:nvSpPr>
        <p:spPr>
          <a:xfrm>
            <a:off x="1998621" y="1776457"/>
            <a:ext cx="2956073" cy="738664"/>
          </a:xfrm>
          <a:prstGeom prst="rect">
            <a:avLst/>
          </a:prstGeom>
        </p:spPr>
        <p:txBody>
          <a:bodyPr wrap="square">
            <a:spAutoFit/>
          </a:bodyPr>
          <a:lstStyle/>
          <a:p>
            <a:pPr marL="174625" indent="-174625">
              <a:spcBef>
                <a:spcPct val="50000"/>
              </a:spcBef>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XX provides Wi-Fi services over more than 800 cities and has 1.5 million users.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a:extLst>
              <a:ext uri="{FF2B5EF4-FFF2-40B4-BE49-F238E27FC236}">
                <a16:creationId xmlns:a16="http://schemas.microsoft.com/office/drawing/2014/main" xmlns="" id="{6E6CE68E-036A-4874-B1E0-2DCDB6AE4E06}"/>
              </a:ext>
            </a:extLst>
          </p:cNvPr>
          <p:cNvCxnSpPr/>
          <p:nvPr/>
        </p:nvCxnSpPr>
        <p:spPr bwMode="auto">
          <a:xfrm>
            <a:off x="6169595" y="1587391"/>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8" name="矩形 7">
            <a:extLst>
              <a:ext uri="{FF2B5EF4-FFF2-40B4-BE49-F238E27FC236}">
                <a16:creationId xmlns:a16="http://schemas.microsoft.com/office/drawing/2014/main" xmlns="" id="{0C2DD8B0-1C38-4FE6-B4F1-C085AE4F01D8}"/>
              </a:ext>
            </a:extLst>
          </p:cNvPr>
          <p:cNvSpPr/>
          <p:nvPr/>
        </p:nvSpPr>
        <p:spPr>
          <a:xfrm>
            <a:off x="6282503" y="1861932"/>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a16="http://schemas.microsoft.com/office/drawing/2014/main" xmlns="" id="{26E1E2AE-72E5-4E74-B0C2-E78394229C72}"/>
              </a:ext>
            </a:extLst>
          </p:cNvPr>
          <p:cNvCxnSpPr/>
          <p:nvPr/>
        </p:nvCxnSpPr>
        <p:spPr bwMode="auto">
          <a:xfrm>
            <a:off x="8261361" y="3357177"/>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0" name="文本框 9">
            <a:extLst>
              <a:ext uri="{FF2B5EF4-FFF2-40B4-BE49-F238E27FC236}">
                <a16:creationId xmlns:a16="http://schemas.microsoft.com/office/drawing/2014/main" xmlns="" id="{38E03361-536F-4DDB-8463-468658E7F423}"/>
              </a:ext>
            </a:extLst>
          </p:cNvPr>
          <p:cNvSpPr txBox="1"/>
          <p:nvPr/>
        </p:nvSpPr>
        <p:spPr>
          <a:xfrm>
            <a:off x="9109758" y="3039183"/>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AFE4526E-44B2-43A1-9D26-658CD859E52F}"/>
              </a:ext>
            </a:extLst>
          </p:cNvPr>
          <p:cNvSpPr/>
          <p:nvPr/>
        </p:nvSpPr>
        <p:spPr>
          <a:xfrm>
            <a:off x="4526383" y="3211046"/>
            <a:ext cx="3627695" cy="3034677"/>
          </a:xfrm>
          <a:prstGeom prst="rect">
            <a:avLst/>
          </a:prstGeom>
        </p:spPr>
        <p:txBody>
          <a:bodyPr wrap="square">
            <a:spAutoFit/>
          </a:bodyPr>
          <a:lstStyle/>
          <a:p>
            <a:pPr>
              <a:lnSpc>
                <a:spcPct val="150000"/>
              </a:lnSpc>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Solution Implementation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20000"/>
              </a:lnSpc>
              <a:spcAft>
                <a:spcPts val="600"/>
              </a:spcAft>
              <a:buClr>
                <a:prstClr val="white"/>
              </a:buCl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implements plug-and-play and fast deployment of devices and provides full-lifecycle cloud-based and centralized management, simplifying O&amp;M. It provides open APIs to seamlessly interconnect with third-party authentication and accounting management platforms, implementing secure network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spcAft>
                <a:spcPts val="600"/>
              </a:spcAft>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 Portal + RADIUS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xmlns="" id="{8AA5B922-A7D3-4E5D-890B-F95134201F14}"/>
              </a:ext>
            </a:extLst>
          </p:cNvPr>
          <p:cNvSpPr/>
          <p:nvPr/>
        </p:nvSpPr>
        <p:spPr>
          <a:xfrm>
            <a:off x="7644353" y="1246634"/>
            <a:ext cx="3819543" cy="1600438"/>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4625" indent="-174625" defTabSz="1218835">
              <a:buClr>
                <a:schemeClr val="tx1"/>
              </a:buCl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How to ensure Wi-Fi signal quality and user access experience in diversified tenant environments.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defTabSz="1218835">
              <a:buClr>
                <a:schemeClr val="tx1"/>
              </a:buClr>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O&amp;M for massive devices.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 large number of tenants have devices scattered in difference places, resulting in high installation and O&amp;M costs.</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 name="直接连接符 12">
            <a:extLst>
              <a:ext uri="{FF2B5EF4-FFF2-40B4-BE49-F238E27FC236}">
                <a16:creationId xmlns:a16="http://schemas.microsoft.com/office/drawing/2014/main" xmlns="" id="{2759B3D1-BCD3-4534-8677-B1E4E7DC55A4}"/>
              </a:ext>
            </a:extLst>
          </p:cNvPr>
          <p:cNvCxnSpPr/>
          <p:nvPr/>
        </p:nvCxnSpPr>
        <p:spPr bwMode="auto">
          <a:xfrm>
            <a:off x="4295921" y="3377093"/>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4" name="矩形 13">
            <a:extLst>
              <a:ext uri="{FF2B5EF4-FFF2-40B4-BE49-F238E27FC236}">
                <a16:creationId xmlns:a16="http://schemas.microsoft.com/office/drawing/2014/main" xmlns="" id="{A2120A5C-FFA3-4791-B0DF-2BC63B43B661}"/>
              </a:ext>
            </a:extLst>
          </p:cNvPr>
          <p:cNvSpPr/>
          <p:nvPr/>
        </p:nvSpPr>
        <p:spPr>
          <a:xfrm>
            <a:off x="9413930" y="3644227"/>
            <a:ext cx="1477847"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High-quality Wi-Fi coverage</a:t>
            </a:r>
          </a:p>
        </p:txBody>
      </p:sp>
      <p:sp>
        <p:nvSpPr>
          <p:cNvPr id="15" name="椭圆 14">
            <a:extLst>
              <a:ext uri="{FF2B5EF4-FFF2-40B4-BE49-F238E27FC236}">
                <a16:creationId xmlns:a16="http://schemas.microsoft.com/office/drawing/2014/main" xmlns="" id="{79504FBC-03CD-48D8-A1D6-57F74C9CC64B}"/>
              </a:ext>
            </a:extLst>
          </p:cNvPr>
          <p:cNvSpPr/>
          <p:nvPr/>
        </p:nvSpPr>
        <p:spPr>
          <a:xfrm>
            <a:off x="8368645" y="3655157"/>
            <a:ext cx="1242817" cy="360000"/>
          </a:xfrm>
          <a:prstGeom prst="ellipse">
            <a:avLst/>
          </a:prstGeom>
          <a:noFill/>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Network coverage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a:extLst>
              <a:ext uri="{FF2B5EF4-FFF2-40B4-BE49-F238E27FC236}">
                <a16:creationId xmlns:a16="http://schemas.microsoft.com/office/drawing/2014/main" xmlns="" id="{24052749-1BC3-488E-BA32-DE268D511DA2}"/>
              </a:ext>
            </a:extLst>
          </p:cNvPr>
          <p:cNvSpPr/>
          <p:nvPr/>
        </p:nvSpPr>
        <p:spPr>
          <a:xfrm>
            <a:off x="9389863" y="4635954"/>
            <a:ext cx="1774850" cy="307777"/>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80% lower OPEX</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椭圆 16">
            <a:extLst>
              <a:ext uri="{FF2B5EF4-FFF2-40B4-BE49-F238E27FC236}">
                <a16:creationId xmlns:a16="http://schemas.microsoft.com/office/drawing/2014/main" xmlns="" id="{96065478-1375-4BB5-87B4-B2732702F249}"/>
              </a:ext>
            </a:extLst>
          </p:cNvPr>
          <p:cNvSpPr/>
          <p:nvPr/>
        </p:nvSpPr>
        <p:spPr>
          <a:xfrm>
            <a:off x="8398764" y="4571781"/>
            <a:ext cx="1242817" cy="360000"/>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Cloud-based management</a:t>
            </a:r>
          </a:p>
        </p:txBody>
      </p:sp>
      <p:sp>
        <p:nvSpPr>
          <p:cNvPr id="18" name="椭圆 17">
            <a:extLst>
              <a:ext uri="{FF2B5EF4-FFF2-40B4-BE49-F238E27FC236}">
                <a16:creationId xmlns:a16="http://schemas.microsoft.com/office/drawing/2014/main" xmlns="" id="{F1ED2F6D-3E03-481C-BD63-E63F9D296768}"/>
              </a:ext>
            </a:extLst>
          </p:cNvPr>
          <p:cNvSpPr>
            <a:spLocks noChangeAspect="1"/>
          </p:cNvSpPr>
          <p:nvPr/>
        </p:nvSpPr>
        <p:spPr bwMode="auto">
          <a:xfrm>
            <a:off x="8577470" y="3451482"/>
            <a:ext cx="798922" cy="798922"/>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椭圆 18">
            <a:extLst>
              <a:ext uri="{FF2B5EF4-FFF2-40B4-BE49-F238E27FC236}">
                <a16:creationId xmlns:a16="http://schemas.microsoft.com/office/drawing/2014/main" xmlns="" id="{74983A74-8D21-42CA-819D-D4BF9E654873}"/>
              </a:ext>
            </a:extLst>
          </p:cNvPr>
          <p:cNvSpPr>
            <a:spLocks noChangeAspect="1"/>
          </p:cNvSpPr>
          <p:nvPr/>
        </p:nvSpPr>
        <p:spPr bwMode="auto">
          <a:xfrm>
            <a:off x="8614692" y="4333891"/>
            <a:ext cx="804579" cy="804579"/>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矩形 19">
            <a:extLst>
              <a:ext uri="{FF2B5EF4-FFF2-40B4-BE49-F238E27FC236}">
                <a16:creationId xmlns:a16="http://schemas.microsoft.com/office/drawing/2014/main" xmlns="" id="{292983DE-DC8F-42A0-BA1E-73F38EFD6B0F}"/>
              </a:ext>
            </a:extLst>
          </p:cNvPr>
          <p:cNvSpPr/>
          <p:nvPr/>
        </p:nvSpPr>
        <p:spPr>
          <a:xfrm>
            <a:off x="9475982" y="5355237"/>
            <a:ext cx="1788097"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Securer customer investment</a:t>
            </a:r>
          </a:p>
        </p:txBody>
      </p:sp>
      <p:sp>
        <p:nvSpPr>
          <p:cNvPr id="21" name="椭圆 20">
            <a:extLst>
              <a:ext uri="{FF2B5EF4-FFF2-40B4-BE49-F238E27FC236}">
                <a16:creationId xmlns:a16="http://schemas.microsoft.com/office/drawing/2014/main" xmlns="" id="{D484944B-01E0-40C2-8CFC-D0166DEC061F}"/>
              </a:ext>
            </a:extLst>
          </p:cNvPr>
          <p:cNvSpPr/>
          <p:nvPr/>
        </p:nvSpPr>
        <p:spPr>
          <a:xfrm>
            <a:off x="8422240" y="5430644"/>
            <a:ext cx="1252096" cy="360000"/>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Smooth upgrade</a:t>
            </a:r>
          </a:p>
        </p:txBody>
      </p:sp>
      <p:sp>
        <p:nvSpPr>
          <p:cNvPr id="22" name="椭圆 21">
            <a:extLst>
              <a:ext uri="{FF2B5EF4-FFF2-40B4-BE49-F238E27FC236}">
                <a16:creationId xmlns:a16="http://schemas.microsoft.com/office/drawing/2014/main" xmlns="" id="{0A32D60E-A144-4E20-80D4-ADEF13B0BAE3}"/>
              </a:ext>
            </a:extLst>
          </p:cNvPr>
          <p:cNvSpPr>
            <a:spLocks noChangeAspect="1"/>
          </p:cNvSpPr>
          <p:nvPr/>
        </p:nvSpPr>
        <p:spPr bwMode="auto">
          <a:xfrm>
            <a:off x="8605766" y="5219367"/>
            <a:ext cx="816267" cy="810220"/>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文本框 225">
            <a:extLst>
              <a:ext uri="{FF2B5EF4-FFF2-40B4-BE49-F238E27FC236}">
                <a16:creationId xmlns:a16="http://schemas.microsoft.com/office/drawing/2014/main" xmlns="" id="{7784230B-A211-46BA-AA13-9C346F7A7E8A}"/>
              </a:ext>
            </a:extLst>
          </p:cNvPr>
          <p:cNvSpPr txBox="1">
            <a:spLocks noChangeArrowheads="1"/>
          </p:cNvSpPr>
          <p:nvPr/>
        </p:nvSpPr>
        <p:spPr bwMode="auto">
          <a:xfrm>
            <a:off x="2991874" y="3109662"/>
            <a:ext cx="1027465" cy="646331"/>
          </a:xfrm>
          <a:prstGeom prst="rect">
            <a:avLst/>
          </a:prstGeom>
          <a:noFill/>
          <a:ln w="9525">
            <a:noFill/>
            <a:miter lim="800000"/>
          </a:ln>
        </p:spPr>
        <p:txBody>
          <a:bodyPr wrap="square" anchor="ctr" anchorCtr="0">
            <a:spAutoFit/>
          </a:bodyPr>
          <a:lstStyle/>
          <a:p>
            <a:pPr algn="ctr">
              <a:buSzPct val="10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accounting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C473C532-8F27-4126-B35B-45B1E87B7D24}"/>
              </a:ext>
            </a:extLst>
          </p:cNvPr>
          <p:cNvSpPr/>
          <p:nvPr/>
        </p:nvSpPr>
        <p:spPr>
          <a:xfrm>
            <a:off x="537595" y="4500874"/>
            <a:ext cx="1680268" cy="276999"/>
          </a:xfrm>
          <a:prstGeom prst="rect">
            <a:avLst/>
          </a:prstGeom>
        </p:spPr>
        <p:txBody>
          <a:bodyPr wrap="none">
            <a:spAutoFit/>
          </a:bodyPr>
          <a:lstStyle/>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pic>
        <p:nvPicPr>
          <p:cNvPr id="27" name="图片 26">
            <a:extLst>
              <a:ext uri="{FF2B5EF4-FFF2-40B4-BE49-F238E27FC236}">
                <a16:creationId xmlns:a16="http://schemas.microsoft.com/office/drawing/2014/main" xmlns="" id="{7260EC2E-5840-4CC8-BCD8-3445D6EF236D}"/>
              </a:ext>
            </a:extLst>
          </p:cNvPr>
          <p:cNvPicPr>
            <a:picLocks noChangeAspect="1"/>
          </p:cNvPicPr>
          <p:nvPr/>
        </p:nvPicPr>
        <p:blipFill>
          <a:blip r:embed="rId3"/>
          <a:stretch>
            <a:fillRect/>
          </a:stretch>
        </p:blipFill>
        <p:spPr>
          <a:xfrm>
            <a:off x="1377700" y="4018227"/>
            <a:ext cx="438455" cy="330828"/>
          </a:xfrm>
          <a:prstGeom prst="rect">
            <a:avLst/>
          </a:prstGeom>
        </p:spPr>
      </p:pic>
      <p:pic>
        <p:nvPicPr>
          <p:cNvPr id="28" name="图片 27" descr="AP.png">
            <a:extLst>
              <a:ext uri="{FF2B5EF4-FFF2-40B4-BE49-F238E27FC236}">
                <a16:creationId xmlns:a16="http://schemas.microsoft.com/office/drawing/2014/main" xmlns="" id="{0D7AB0B0-A0B0-40A7-8C36-8CF95659DBDB}"/>
              </a:ext>
            </a:extLst>
          </p:cNvPr>
          <p:cNvPicPr>
            <a:picLocks noChangeAspect="1"/>
          </p:cNvPicPr>
          <p:nvPr/>
        </p:nvPicPr>
        <p:blipFill>
          <a:blip r:embed="rId4" cstate="print"/>
          <a:stretch>
            <a:fillRect/>
          </a:stretch>
        </p:blipFill>
        <p:spPr>
          <a:xfrm>
            <a:off x="1309863" y="5466911"/>
            <a:ext cx="331128" cy="287468"/>
          </a:xfrm>
          <a:prstGeom prst="rect">
            <a:avLst/>
          </a:prstGeom>
        </p:spPr>
      </p:pic>
      <p:pic>
        <p:nvPicPr>
          <p:cNvPr id="29" name="图片 28" descr="AP.png">
            <a:extLst>
              <a:ext uri="{FF2B5EF4-FFF2-40B4-BE49-F238E27FC236}">
                <a16:creationId xmlns:a16="http://schemas.microsoft.com/office/drawing/2014/main" xmlns="" id="{9185A48A-4C53-433D-9607-A83A2C705F3C}"/>
              </a:ext>
            </a:extLst>
          </p:cNvPr>
          <p:cNvPicPr>
            <a:picLocks noChangeAspect="1"/>
          </p:cNvPicPr>
          <p:nvPr/>
        </p:nvPicPr>
        <p:blipFill>
          <a:blip r:embed="rId4" cstate="print"/>
          <a:stretch>
            <a:fillRect/>
          </a:stretch>
        </p:blipFill>
        <p:spPr>
          <a:xfrm>
            <a:off x="1982718" y="5466910"/>
            <a:ext cx="331128" cy="287468"/>
          </a:xfrm>
          <a:prstGeom prst="rect">
            <a:avLst/>
          </a:prstGeom>
        </p:spPr>
      </p:pic>
      <p:pic>
        <p:nvPicPr>
          <p:cNvPr id="30" name="图片 29" descr="wifi信号蓝.png">
            <a:extLst>
              <a:ext uri="{FF2B5EF4-FFF2-40B4-BE49-F238E27FC236}">
                <a16:creationId xmlns:a16="http://schemas.microsoft.com/office/drawing/2014/main" xmlns="" id="{D7F77C7C-2530-4D66-8E18-353222162881}"/>
              </a:ext>
            </a:extLst>
          </p:cNvPr>
          <p:cNvPicPr>
            <a:picLocks noChangeAspect="1"/>
          </p:cNvPicPr>
          <p:nvPr/>
        </p:nvPicPr>
        <p:blipFill>
          <a:blip r:embed="rId5" cstate="print"/>
          <a:stretch>
            <a:fillRect/>
          </a:stretch>
        </p:blipFill>
        <p:spPr>
          <a:xfrm rot="10800000">
            <a:off x="1372504" y="5781489"/>
            <a:ext cx="205845" cy="168585"/>
          </a:xfrm>
          <a:prstGeom prst="rect">
            <a:avLst/>
          </a:prstGeom>
        </p:spPr>
      </p:pic>
      <p:pic>
        <p:nvPicPr>
          <p:cNvPr id="31" name="图片 30" descr="wifi信号蓝.png">
            <a:extLst>
              <a:ext uri="{FF2B5EF4-FFF2-40B4-BE49-F238E27FC236}">
                <a16:creationId xmlns:a16="http://schemas.microsoft.com/office/drawing/2014/main" xmlns="" id="{B4BD6FE3-D33B-4B78-B243-FB3E2C79A9D0}"/>
              </a:ext>
            </a:extLst>
          </p:cNvPr>
          <p:cNvPicPr>
            <a:picLocks noChangeAspect="1"/>
          </p:cNvPicPr>
          <p:nvPr/>
        </p:nvPicPr>
        <p:blipFill>
          <a:blip r:embed="rId5" cstate="print"/>
          <a:stretch>
            <a:fillRect/>
          </a:stretch>
        </p:blipFill>
        <p:spPr>
          <a:xfrm rot="10800000">
            <a:off x="2045359" y="5776516"/>
            <a:ext cx="205845" cy="168585"/>
          </a:xfrm>
          <a:prstGeom prst="rect">
            <a:avLst/>
          </a:prstGeom>
        </p:spPr>
      </p:pic>
      <p:sp>
        <p:nvSpPr>
          <p:cNvPr id="32" name="矩形 31">
            <a:extLst>
              <a:ext uri="{FF2B5EF4-FFF2-40B4-BE49-F238E27FC236}">
                <a16:creationId xmlns:a16="http://schemas.microsoft.com/office/drawing/2014/main" xmlns="" id="{BF10DB9B-940D-400F-ACE2-DF3CC3A49FB3}"/>
              </a:ext>
            </a:extLst>
          </p:cNvPr>
          <p:cNvSpPr/>
          <p:nvPr/>
        </p:nvSpPr>
        <p:spPr>
          <a:xfrm>
            <a:off x="1113405" y="5001841"/>
            <a:ext cx="824265" cy="276999"/>
          </a:xfrm>
          <a:prstGeom prst="rect">
            <a:avLst/>
          </a:prstGeom>
        </p:spPr>
        <p:txBody>
          <a:bodyPr wrap="non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AP.png">
            <a:extLst>
              <a:ext uri="{FF2B5EF4-FFF2-40B4-BE49-F238E27FC236}">
                <a16:creationId xmlns:a16="http://schemas.microsoft.com/office/drawing/2014/main" xmlns="" id="{476A8C9B-792C-4578-BFDE-1ACED68CE1EE}"/>
              </a:ext>
            </a:extLst>
          </p:cNvPr>
          <p:cNvPicPr>
            <a:picLocks noChangeAspect="1"/>
          </p:cNvPicPr>
          <p:nvPr/>
        </p:nvPicPr>
        <p:blipFill>
          <a:blip r:embed="rId4" cstate="print"/>
          <a:stretch>
            <a:fillRect/>
          </a:stretch>
        </p:blipFill>
        <p:spPr>
          <a:xfrm>
            <a:off x="3316088" y="5470899"/>
            <a:ext cx="331128" cy="287468"/>
          </a:xfrm>
          <a:prstGeom prst="rect">
            <a:avLst/>
          </a:prstGeom>
        </p:spPr>
      </p:pic>
      <p:pic>
        <p:nvPicPr>
          <p:cNvPr id="34" name="内容占位符 88" descr="交换机.png">
            <a:extLst>
              <a:ext uri="{FF2B5EF4-FFF2-40B4-BE49-F238E27FC236}">
                <a16:creationId xmlns:a16="http://schemas.microsoft.com/office/drawing/2014/main" xmlns="" id="{DE5FCCA9-C0F1-4BF8-8FC4-B414F42096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auto">
          <a:xfrm>
            <a:off x="3017392" y="4040404"/>
            <a:ext cx="396612" cy="2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5" name="肘形连接符 99">
            <a:extLst>
              <a:ext uri="{FF2B5EF4-FFF2-40B4-BE49-F238E27FC236}">
                <a16:creationId xmlns:a16="http://schemas.microsoft.com/office/drawing/2014/main" xmlns="" id="{13ABD085-8FAB-4DD7-A2B6-04F384A329DF}"/>
              </a:ext>
            </a:extLst>
          </p:cNvPr>
          <p:cNvCxnSpPr>
            <a:stCxn id="27" idx="2"/>
          </p:cNvCxnSpPr>
          <p:nvPr/>
        </p:nvCxnSpPr>
        <p:spPr>
          <a:xfrm rot="16200000" flipH="1">
            <a:off x="1811972" y="4134010"/>
            <a:ext cx="389740" cy="81982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6" name="肘形连接符 100">
            <a:extLst>
              <a:ext uri="{FF2B5EF4-FFF2-40B4-BE49-F238E27FC236}">
                <a16:creationId xmlns:a16="http://schemas.microsoft.com/office/drawing/2014/main" xmlns="" id="{6E7D307B-317B-45CF-8146-3B633E58A841}"/>
              </a:ext>
            </a:extLst>
          </p:cNvPr>
          <p:cNvCxnSpPr/>
          <p:nvPr/>
        </p:nvCxnSpPr>
        <p:spPr>
          <a:xfrm rot="5400000">
            <a:off x="2601768" y="4146109"/>
            <a:ext cx="404904" cy="7989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肘形连接符 101">
            <a:extLst>
              <a:ext uri="{FF2B5EF4-FFF2-40B4-BE49-F238E27FC236}">
                <a16:creationId xmlns:a16="http://schemas.microsoft.com/office/drawing/2014/main" xmlns="" id="{0533FF82-384E-4224-A57E-792EBEB6C28A}"/>
              </a:ext>
            </a:extLst>
          </p:cNvPr>
          <p:cNvCxnSpPr>
            <a:endCxn id="28" idx="0"/>
          </p:cNvCxnSpPr>
          <p:nvPr/>
        </p:nvCxnSpPr>
        <p:spPr>
          <a:xfrm rot="5400000">
            <a:off x="1727917" y="4778070"/>
            <a:ext cx="436351" cy="94133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8" name="肘形连接符 102">
            <a:extLst>
              <a:ext uri="{FF2B5EF4-FFF2-40B4-BE49-F238E27FC236}">
                <a16:creationId xmlns:a16="http://schemas.microsoft.com/office/drawing/2014/main" xmlns="" id="{C98CEC4A-6FDF-4C19-BECE-3989296BBD24}"/>
              </a:ext>
            </a:extLst>
          </p:cNvPr>
          <p:cNvCxnSpPr>
            <a:endCxn id="29" idx="0"/>
          </p:cNvCxnSpPr>
          <p:nvPr/>
        </p:nvCxnSpPr>
        <p:spPr>
          <a:xfrm rot="5400000">
            <a:off x="2064345" y="5114498"/>
            <a:ext cx="436350" cy="26847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9" name="肘形连接符 103">
            <a:extLst>
              <a:ext uri="{FF2B5EF4-FFF2-40B4-BE49-F238E27FC236}">
                <a16:creationId xmlns:a16="http://schemas.microsoft.com/office/drawing/2014/main" xmlns="" id="{938C8628-BDA0-455D-B5CF-436F44BE9FA0}"/>
              </a:ext>
            </a:extLst>
          </p:cNvPr>
          <p:cNvCxnSpPr/>
          <p:nvPr/>
        </p:nvCxnSpPr>
        <p:spPr>
          <a:xfrm rot="16200000" flipH="1">
            <a:off x="2737174" y="4706100"/>
            <a:ext cx="440339" cy="108925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pic>
        <p:nvPicPr>
          <p:cNvPr id="40" name="图片 39" descr="wifi信号蓝.png">
            <a:extLst>
              <a:ext uri="{FF2B5EF4-FFF2-40B4-BE49-F238E27FC236}">
                <a16:creationId xmlns:a16="http://schemas.microsoft.com/office/drawing/2014/main" xmlns="" id="{9EA6FCC1-A75E-4E3C-95ED-BECD765FE649}"/>
              </a:ext>
            </a:extLst>
          </p:cNvPr>
          <p:cNvPicPr>
            <a:picLocks noChangeAspect="1"/>
          </p:cNvPicPr>
          <p:nvPr/>
        </p:nvPicPr>
        <p:blipFill>
          <a:blip r:embed="rId5" cstate="print"/>
          <a:stretch>
            <a:fillRect/>
          </a:stretch>
        </p:blipFill>
        <p:spPr>
          <a:xfrm rot="10800000">
            <a:off x="3414004" y="5772222"/>
            <a:ext cx="205845" cy="168585"/>
          </a:xfrm>
          <a:prstGeom prst="rect">
            <a:avLst/>
          </a:prstGeom>
        </p:spPr>
      </p:pic>
      <p:sp>
        <p:nvSpPr>
          <p:cNvPr id="41" name="矩形 40">
            <a:extLst>
              <a:ext uri="{FF2B5EF4-FFF2-40B4-BE49-F238E27FC236}">
                <a16:creationId xmlns:a16="http://schemas.microsoft.com/office/drawing/2014/main" xmlns="" id="{464BCF13-EFD2-46F0-846B-EDA4B1B12529}"/>
              </a:ext>
            </a:extLst>
          </p:cNvPr>
          <p:cNvSpPr/>
          <p:nvPr/>
        </p:nvSpPr>
        <p:spPr>
          <a:xfrm>
            <a:off x="2664409" y="5402163"/>
            <a:ext cx="326951" cy="307777"/>
          </a:xfrm>
          <a:prstGeom prst="rect">
            <a:avLst/>
          </a:prstGeom>
          <a:noFill/>
          <a:ln>
            <a:noFill/>
          </a:ln>
        </p:spPr>
        <p:txBody>
          <a:bodyPr wrap="square">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2" name="矩形 41">
            <a:extLst>
              <a:ext uri="{FF2B5EF4-FFF2-40B4-BE49-F238E27FC236}">
                <a16:creationId xmlns:a16="http://schemas.microsoft.com/office/drawing/2014/main" xmlns="" id="{EFE49F73-9EB0-4C97-8853-91D98BA5EE57}"/>
              </a:ext>
            </a:extLst>
          </p:cNvPr>
          <p:cNvSpPr/>
          <p:nvPr/>
        </p:nvSpPr>
        <p:spPr>
          <a:xfrm>
            <a:off x="2685234" y="4497454"/>
            <a:ext cx="1627369" cy="276999"/>
          </a:xfrm>
          <a:prstGeom prst="rect">
            <a:avLst/>
          </a:prstGeom>
        </p:spPr>
        <p:txBody>
          <a:bodyPr wrap="non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platform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120">
            <a:extLst>
              <a:ext uri="{FF2B5EF4-FFF2-40B4-BE49-F238E27FC236}">
                <a16:creationId xmlns:a16="http://schemas.microsoft.com/office/drawing/2014/main" xmlns="" id="{11D4021A-D445-4F69-B112-B59564640885}"/>
              </a:ext>
            </a:extLst>
          </p:cNvPr>
          <p:cNvGrpSpPr/>
          <p:nvPr/>
        </p:nvGrpSpPr>
        <p:grpSpPr>
          <a:xfrm>
            <a:off x="1220525" y="3124452"/>
            <a:ext cx="273073" cy="223416"/>
            <a:chOff x="1814513" y="2640013"/>
            <a:chExt cx="933450" cy="731837"/>
          </a:xfrm>
          <a:solidFill>
            <a:srgbClr val="0070C0"/>
          </a:solidFill>
        </p:grpSpPr>
        <p:sp>
          <p:nvSpPr>
            <p:cNvPr id="44" name="Freeform 15">
              <a:extLst>
                <a:ext uri="{FF2B5EF4-FFF2-40B4-BE49-F238E27FC236}">
                  <a16:creationId xmlns:a16="http://schemas.microsoft.com/office/drawing/2014/main" xmlns="" id="{0E107082-9E45-4E23-A301-A9F1B5D0FE88}"/>
                </a:ext>
              </a:extLst>
            </p:cNvPr>
            <p:cNvSpPr>
              <a:spLocks noEditPoints="1"/>
            </p:cNvSpPr>
            <p:nvPr/>
          </p:nvSpPr>
          <p:spPr bwMode="auto">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6">
              <a:extLst>
                <a:ext uri="{FF2B5EF4-FFF2-40B4-BE49-F238E27FC236}">
                  <a16:creationId xmlns:a16="http://schemas.microsoft.com/office/drawing/2014/main" xmlns="" id="{2039FB0E-F435-46C0-9BE3-54BF63960AA2}"/>
                </a:ext>
              </a:extLst>
            </p:cNvPr>
            <p:cNvSpPr/>
            <p:nvPr/>
          </p:nvSpPr>
          <p:spPr bwMode="auto">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7">
              <a:extLst>
                <a:ext uri="{FF2B5EF4-FFF2-40B4-BE49-F238E27FC236}">
                  <a16:creationId xmlns:a16="http://schemas.microsoft.com/office/drawing/2014/main" xmlns="" id="{0D46544C-0344-4C99-8E67-C68C9DC65833}"/>
                </a:ext>
              </a:extLst>
            </p:cNvPr>
            <p:cNvSpPr/>
            <p:nvPr/>
          </p:nvSpPr>
          <p:spPr bwMode="auto">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8">
              <a:extLst>
                <a:ext uri="{FF2B5EF4-FFF2-40B4-BE49-F238E27FC236}">
                  <a16:creationId xmlns:a16="http://schemas.microsoft.com/office/drawing/2014/main" xmlns="" id="{07C39856-B328-4925-9265-84EDE0930DF8}"/>
                </a:ext>
              </a:extLst>
            </p:cNvPr>
            <p:cNvSpPr>
              <a:spLocks noEditPoints="1"/>
            </p:cNvSpPr>
            <p:nvPr/>
          </p:nvSpPr>
          <p:spPr bwMode="auto">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9">
              <a:extLst>
                <a:ext uri="{FF2B5EF4-FFF2-40B4-BE49-F238E27FC236}">
                  <a16:creationId xmlns:a16="http://schemas.microsoft.com/office/drawing/2014/main" xmlns="" id="{36671134-225E-4B1C-A63A-6781D3EFB277}"/>
                </a:ext>
              </a:extLst>
            </p:cNvPr>
            <p:cNvSpPr/>
            <p:nvPr/>
          </p:nvSpPr>
          <p:spPr bwMode="auto">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20">
              <a:extLst>
                <a:ext uri="{FF2B5EF4-FFF2-40B4-BE49-F238E27FC236}">
                  <a16:creationId xmlns:a16="http://schemas.microsoft.com/office/drawing/2014/main" xmlns="" id="{AE12DBE2-A481-421F-B6B0-83841C8EB8E0}"/>
                </a:ext>
              </a:extLst>
            </p:cNvPr>
            <p:cNvSpPr/>
            <p:nvPr/>
          </p:nvSpPr>
          <p:spPr bwMode="auto">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21">
              <a:extLst>
                <a:ext uri="{FF2B5EF4-FFF2-40B4-BE49-F238E27FC236}">
                  <a16:creationId xmlns:a16="http://schemas.microsoft.com/office/drawing/2014/main" xmlns="" id="{88471F47-ECFE-4204-AE1F-5A489FDB87C4}"/>
                </a:ext>
              </a:extLst>
            </p:cNvPr>
            <p:cNvSpPr/>
            <p:nvPr/>
          </p:nvSpPr>
          <p:spPr bwMode="auto">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22">
              <a:extLst>
                <a:ext uri="{FF2B5EF4-FFF2-40B4-BE49-F238E27FC236}">
                  <a16:creationId xmlns:a16="http://schemas.microsoft.com/office/drawing/2014/main" xmlns="" id="{B5455CEE-EE4D-4BE6-A71E-18A2ABC7735C}"/>
                </a:ext>
              </a:extLst>
            </p:cNvPr>
            <p:cNvSpPr/>
            <p:nvPr/>
          </p:nvSpPr>
          <p:spPr bwMode="auto">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23">
              <a:extLst>
                <a:ext uri="{FF2B5EF4-FFF2-40B4-BE49-F238E27FC236}">
                  <a16:creationId xmlns:a16="http://schemas.microsoft.com/office/drawing/2014/main" xmlns="" id="{E7D2F0FE-7E34-4EF5-8D67-2AE4AA6D5CD8}"/>
                </a:ext>
              </a:extLst>
            </p:cNvPr>
            <p:cNvSpPr/>
            <p:nvPr/>
          </p:nvSpPr>
          <p:spPr bwMode="auto">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弧形 52">
            <a:extLst>
              <a:ext uri="{FF2B5EF4-FFF2-40B4-BE49-F238E27FC236}">
                <a16:creationId xmlns:a16="http://schemas.microsoft.com/office/drawing/2014/main" xmlns="" id="{886006DC-FEC0-42C0-9375-40A3C653565C}"/>
              </a:ext>
            </a:extLst>
          </p:cNvPr>
          <p:cNvSpPr/>
          <p:nvPr/>
        </p:nvSpPr>
        <p:spPr>
          <a:xfrm>
            <a:off x="1276726" y="2937494"/>
            <a:ext cx="984910" cy="897061"/>
          </a:xfrm>
          <a:prstGeom prst="arc">
            <a:avLst>
              <a:gd name="adj1" fmla="val 14445679"/>
              <a:gd name="adj2" fmla="val 10762572"/>
            </a:avLst>
          </a:prstGeom>
          <a:noFill/>
          <a:ln w="12700" cap="rnd" cmpd="sng" algn="ctr">
            <a:solidFill>
              <a:srgbClr val="0070C0"/>
            </a:solidFill>
            <a:prstDash val="solid"/>
            <a:miter lim="800000"/>
            <a:tailEnd type="oval" w="sm" len="sm"/>
          </a:ln>
          <a:effectLst/>
        </p:spPr>
        <p:txBody>
          <a:bodyPr rtlCol="0" anchor="ctr"/>
          <a:lstStyle/>
          <a:p>
            <a:pPr algn="ctr" defTabSz="456565"/>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225">
            <a:extLst>
              <a:ext uri="{FF2B5EF4-FFF2-40B4-BE49-F238E27FC236}">
                <a16:creationId xmlns:a16="http://schemas.microsoft.com/office/drawing/2014/main" xmlns="" id="{3038B91D-8FDD-483B-B389-68B517AD0D91}"/>
              </a:ext>
            </a:extLst>
          </p:cNvPr>
          <p:cNvSpPr txBox="1">
            <a:spLocks noChangeArrowheads="1"/>
          </p:cNvSpPr>
          <p:nvPr/>
        </p:nvSpPr>
        <p:spPr bwMode="auto">
          <a:xfrm>
            <a:off x="1122187" y="3155608"/>
            <a:ext cx="1311294" cy="461665"/>
          </a:xfrm>
          <a:prstGeom prst="rect">
            <a:avLst/>
          </a:prstGeom>
          <a:noFill/>
          <a:ln w="9525">
            <a:noFill/>
            <a:miter lim="800000"/>
          </a:ln>
        </p:spPr>
        <p:txBody>
          <a:bodyPr wrap="square" anchor="ctr" anchorCtr="0">
            <a:spAutoFit/>
          </a:bodyPr>
          <a:lstStyle/>
          <a:p>
            <a:pPr algn="ctr">
              <a:buSzPct val="10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System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xmlns="" id="{9FE8E2DC-38DF-407A-98E5-0612BAE6D3D6}"/>
              </a:ext>
            </a:extLst>
          </p:cNvPr>
          <p:cNvSpPr/>
          <p:nvPr/>
        </p:nvSpPr>
        <p:spPr>
          <a:xfrm>
            <a:off x="3084876" y="5001841"/>
            <a:ext cx="824265" cy="276999"/>
          </a:xfrm>
          <a:prstGeom prst="rect">
            <a:avLst/>
          </a:prstGeom>
        </p:spPr>
        <p:txBody>
          <a:bodyPr wrap="non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7" descr="C:\Users\z00232314\Desktop\HNC2015\背景模板\地球.png">
            <a:extLst>
              <a:ext uri="{FF2B5EF4-FFF2-40B4-BE49-F238E27FC236}">
                <a16:creationId xmlns:a16="http://schemas.microsoft.com/office/drawing/2014/main" xmlns="" id="{92894677-A5B5-492E-B847-26BA112CD58F}"/>
              </a:ext>
            </a:extLst>
          </p:cNvPr>
          <p:cNvPicPr preferRelativeResize="0">
            <a:picLocks noChangeAspect="1" noChangeArrowheads="1"/>
          </p:cNvPicPr>
          <p:nvPr/>
        </p:nvPicPr>
        <p:blipFill>
          <a:blip r:embed="rId7" cstate="print">
            <a:duotone>
              <a:prstClr val="black"/>
              <a:srgbClr val="0070C0">
                <a:tint val="45000"/>
                <a:satMod val="400000"/>
              </a:srgbClr>
            </a:duotone>
          </a:blip>
          <a:srcRect/>
          <a:stretch>
            <a:fillRect/>
          </a:stretch>
        </p:blipFill>
        <p:spPr bwMode="auto">
          <a:xfrm>
            <a:off x="2236758" y="4731968"/>
            <a:ext cx="360000" cy="360000"/>
          </a:xfrm>
          <a:prstGeom prst="rect">
            <a:avLst/>
          </a:prstGeom>
          <a:noFill/>
          <a:ln w="9525">
            <a:noFill/>
            <a:miter lim="800000"/>
            <a:headEnd/>
            <a:tailEnd/>
          </a:ln>
        </p:spPr>
      </p:pic>
      <p:sp>
        <p:nvSpPr>
          <p:cNvPr id="57" name="Freeform 16">
            <a:extLst>
              <a:ext uri="{FF2B5EF4-FFF2-40B4-BE49-F238E27FC236}">
                <a16:creationId xmlns:a16="http://schemas.microsoft.com/office/drawing/2014/main" xmlns="" id="{FAFFE435-CE9A-41AB-8712-576C92DDC64A}"/>
              </a:ext>
            </a:extLst>
          </p:cNvPr>
          <p:cNvSpPr/>
          <p:nvPr/>
        </p:nvSpPr>
        <p:spPr bwMode="auto">
          <a:xfrm>
            <a:off x="2905047" y="3318881"/>
            <a:ext cx="79878" cy="28594"/>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7">
            <a:extLst>
              <a:ext uri="{FF2B5EF4-FFF2-40B4-BE49-F238E27FC236}">
                <a16:creationId xmlns:a16="http://schemas.microsoft.com/office/drawing/2014/main" xmlns="" id="{F4A00201-C7DE-4510-A7D4-5D4D7DBA5917}"/>
              </a:ext>
            </a:extLst>
          </p:cNvPr>
          <p:cNvSpPr/>
          <p:nvPr/>
        </p:nvSpPr>
        <p:spPr bwMode="auto">
          <a:xfrm flipV="1">
            <a:off x="2881460" y="3345153"/>
            <a:ext cx="131587" cy="45719"/>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8">
            <a:extLst>
              <a:ext uri="{FF2B5EF4-FFF2-40B4-BE49-F238E27FC236}">
                <a16:creationId xmlns:a16="http://schemas.microsoft.com/office/drawing/2014/main" xmlns="" id="{18368FBE-C685-46F6-B7B6-7BF4597D790C}"/>
              </a:ext>
            </a:extLst>
          </p:cNvPr>
          <p:cNvSpPr>
            <a:spLocks noEditPoints="1"/>
          </p:cNvSpPr>
          <p:nvPr/>
        </p:nvSpPr>
        <p:spPr bwMode="auto">
          <a:xfrm>
            <a:off x="2818313" y="3143842"/>
            <a:ext cx="273073" cy="182222"/>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403E3E7E-124A-44FE-9726-EF15795C1533}"/>
              </a:ext>
            </a:extLst>
          </p:cNvPr>
          <p:cNvSpPr txBox="1"/>
          <p:nvPr/>
        </p:nvSpPr>
        <p:spPr>
          <a:xfrm>
            <a:off x="2741963" y="3129947"/>
            <a:ext cx="564930" cy="230832"/>
          </a:xfrm>
          <a:prstGeom prst="rect">
            <a:avLst/>
          </a:prstGeom>
          <a:noFill/>
        </p:spPr>
        <p:txBody>
          <a:bodyPr wrap="square" rtlCol="0">
            <a:spAutoFit/>
          </a:bodyPr>
          <a:lstStyle/>
          <a:p>
            <a:r>
              <a:rPr lang="en-US" sz="900" b="1" dirty="0">
                <a:latin typeface="Huawei Sans" panose="020C0503030203020204" pitchFamily="34" charset="0"/>
                <a:ea typeface="方正兰亭黑简体" panose="02000000000000000000" pitchFamily="2" charset="-122"/>
                <a:sym typeface="Huawei Sans" panose="020C0503030203020204" pitchFamily="34" charset="0"/>
              </a:rPr>
              <a:t>AAA</a:t>
            </a:r>
            <a:endParaRPr lang="en-US" altLang="zh-CN"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a:extLst>
              <a:ext uri="{FF2B5EF4-FFF2-40B4-BE49-F238E27FC236}">
                <a16:creationId xmlns:a16="http://schemas.microsoft.com/office/drawing/2014/main" xmlns="" id="{0677E5B4-E92B-48CD-818E-F5E6D57D1607}"/>
              </a:ext>
            </a:extLst>
          </p:cNvPr>
          <p:cNvSpPr/>
          <p:nvPr/>
        </p:nvSpPr>
        <p:spPr>
          <a:xfrm>
            <a:off x="2497187" y="2937494"/>
            <a:ext cx="1552458" cy="1453584"/>
          </a:xfrm>
          <a:prstGeom prst="rect">
            <a:avLst/>
          </a:prstGeom>
          <a:noFill/>
          <a:ln w="31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E5F26979-4E6D-4ED3-8F93-B8A4F3B3C731}"/>
              </a:ext>
            </a:extLst>
          </p:cNvPr>
          <p:cNvSpPr/>
          <p:nvPr/>
        </p:nvSpPr>
        <p:spPr>
          <a:xfrm>
            <a:off x="627459" y="1861930"/>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弧形 61">
            <a:extLst>
              <a:ext uri="{FF2B5EF4-FFF2-40B4-BE49-F238E27FC236}">
                <a16:creationId xmlns:a16="http://schemas.microsoft.com/office/drawing/2014/main" xmlns="" id="{886006DC-FEC0-42C0-9375-40A3C653565C}"/>
              </a:ext>
            </a:extLst>
          </p:cNvPr>
          <p:cNvSpPr/>
          <p:nvPr/>
        </p:nvSpPr>
        <p:spPr>
          <a:xfrm>
            <a:off x="2954336" y="2937494"/>
            <a:ext cx="1043584" cy="910851"/>
          </a:xfrm>
          <a:prstGeom prst="arc">
            <a:avLst>
              <a:gd name="adj1" fmla="val 14445679"/>
              <a:gd name="adj2" fmla="val 10762572"/>
            </a:avLst>
          </a:prstGeom>
          <a:noFill/>
          <a:ln w="12700" cap="rnd" cmpd="sng" algn="ctr">
            <a:solidFill>
              <a:srgbClr val="0070C0"/>
            </a:solidFill>
            <a:prstDash val="solid"/>
            <a:miter lim="800000"/>
            <a:tailEnd type="oval" w="sm" len="sm"/>
          </a:ln>
          <a:effectLst/>
        </p:spPr>
        <p:txBody>
          <a:bodyPr rtlCol="0" anchor="ctr"/>
          <a:lstStyle/>
          <a:p>
            <a:pPr algn="ctr" defTabSz="456565"/>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6390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F32B228-52FD-484E-A31D-62B7F47B3A42}"/>
              </a:ext>
            </a:extLst>
          </p:cNvPr>
          <p:cNvSpPr/>
          <p:nvPr/>
        </p:nvSpPr>
        <p:spPr>
          <a:xfrm>
            <a:off x="4997369" y="3045799"/>
            <a:ext cx="3716266" cy="3247043"/>
          </a:xfrm>
          <a:prstGeom prst="rect">
            <a:avLst/>
          </a:prstGeom>
        </p:spPr>
        <p:txBody>
          <a:bodyPr wrap="square">
            <a:spAutoFit/>
          </a:bodyPr>
          <a:lstStyle/>
          <a:p>
            <a:pPr>
              <a:lnSpc>
                <a:spcPct val="150000"/>
              </a:lnSpc>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Solution Implementation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Three-RF APs have an independent radio to provide LBS services for Wi-Fi terminals and tags. Bluetooth beacons in the underground garage achieve a locating precision of 1 m to 3 m. Open APIs connect </a:t>
            </a:r>
            <a:r>
              <a:rPr lang="en-US" sz="1200">
                <a:latin typeface="Huawei Sans" panose="020C0503030203020204" pitchFamily="34" charset="0"/>
                <a:ea typeface="方正兰亭黑简体" panose="02000000000000000000" pitchFamily="2" charset="-122"/>
                <a:sym typeface="Huawei Sans" panose="020C0503030203020204" pitchFamily="34" charset="0"/>
              </a:rPr>
              <a:t>to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app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platform to implement customer flow analysis, indoor navigation, and precision marketing, laying a solid foundation for operational decision-making.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spcAft>
                <a:spcPts val="600"/>
              </a:spcAft>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AP RSSI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a:extLst>
              <a:ext uri="{FF2B5EF4-FFF2-40B4-BE49-F238E27FC236}">
                <a16:creationId xmlns:a16="http://schemas.microsoft.com/office/drawing/2014/main" xmlns="" id="{CDCBF026-1C45-4DC6-B191-EFFF67E80FF1}"/>
              </a:ext>
            </a:extLst>
          </p:cNvPr>
          <p:cNvCxnSpPr/>
          <p:nvPr/>
        </p:nvCxnSpPr>
        <p:spPr bwMode="auto">
          <a:xfrm>
            <a:off x="4962659" y="3362443"/>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2" name="标题 1">
            <a:extLst>
              <a:ext uri="{FF2B5EF4-FFF2-40B4-BE49-F238E27FC236}">
                <a16:creationId xmlns:a16="http://schemas.microsoft.com/office/drawing/2014/main" xmlns="" id="{5C875AE3-B23D-420E-A7C3-06D1F0E21D0E}"/>
              </a:ext>
            </a:extLst>
          </p:cNvPr>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XX Builds the Future Business</a:t>
            </a:r>
          </a:p>
        </p:txBody>
      </p:sp>
      <p:sp>
        <p:nvSpPr>
          <p:cNvPr id="3" name="矩形 2">
            <a:extLst>
              <a:ext uri="{FF2B5EF4-FFF2-40B4-BE49-F238E27FC236}">
                <a16:creationId xmlns:a16="http://schemas.microsoft.com/office/drawing/2014/main" xmlns="" id="{3CB3705C-1D23-45F9-AA5D-A71BB991059B}"/>
              </a:ext>
            </a:extLst>
          </p:cNvPr>
          <p:cNvSpPr/>
          <p:nvPr/>
        </p:nvSpPr>
        <p:spPr bwMode="auto">
          <a:xfrm>
            <a:off x="550863" y="1225716"/>
            <a:ext cx="11090276" cy="1656184"/>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7C15A172-76BC-4F66-8548-22BBE78C36C8}"/>
              </a:ext>
            </a:extLst>
          </p:cNvPr>
          <p:cNvSpPr/>
          <p:nvPr/>
        </p:nvSpPr>
        <p:spPr bwMode="auto">
          <a:xfrm>
            <a:off x="550862" y="2924944"/>
            <a:ext cx="11090277" cy="3456806"/>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AB32EBDC-663A-4E75-BB42-AD817AD7421B}"/>
              </a:ext>
            </a:extLst>
          </p:cNvPr>
          <p:cNvSpPr/>
          <p:nvPr/>
        </p:nvSpPr>
        <p:spPr>
          <a:xfrm>
            <a:off x="2009741" y="1426066"/>
            <a:ext cx="3578259" cy="1292662"/>
          </a:xfrm>
          <a:prstGeom prst="rect">
            <a:avLst/>
          </a:prstGeom>
        </p:spPr>
        <p:txBody>
          <a:bodyPr wrap="square">
            <a:spAutoFit/>
          </a:bodyPr>
          <a:lstStyle/>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XXX is a large city complex that integrates industry R&amp;D, apartments, hotels, and businesses.</a:t>
            </a:r>
          </a:p>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It is a landmark building group in XXX. Wireless networks are an </a:t>
            </a:r>
            <a:r>
              <a:rPr lang="en-US" sz="1200">
                <a:latin typeface="Huawei Sans" panose="020C0503030203020204" pitchFamily="34" charset="0"/>
                <a:ea typeface="方正兰亭黑简体" panose="02000000000000000000" pitchFamily="2" charset="-122"/>
                <a:sym typeface="Huawei Sans" panose="020C0503030203020204" pitchFamily="34" charset="0"/>
              </a:rPr>
              <a:t>important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infrastructure.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a:extLst>
              <a:ext uri="{FF2B5EF4-FFF2-40B4-BE49-F238E27FC236}">
                <a16:creationId xmlns:a16="http://schemas.microsoft.com/office/drawing/2014/main" xmlns="" id="{3A8382E1-448A-4D42-879C-007B3DEB84FC}"/>
              </a:ext>
            </a:extLst>
          </p:cNvPr>
          <p:cNvCxnSpPr/>
          <p:nvPr/>
        </p:nvCxnSpPr>
        <p:spPr bwMode="auto">
          <a:xfrm>
            <a:off x="6169595" y="1575513"/>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cxnSp>
        <p:nvCxnSpPr>
          <p:cNvPr id="8" name="直接连接符 7">
            <a:extLst>
              <a:ext uri="{FF2B5EF4-FFF2-40B4-BE49-F238E27FC236}">
                <a16:creationId xmlns:a16="http://schemas.microsoft.com/office/drawing/2014/main" xmlns="" id="{2B66FAA3-D233-479A-AAE5-28BB8CE7E53F}"/>
              </a:ext>
            </a:extLst>
          </p:cNvPr>
          <p:cNvCxnSpPr/>
          <p:nvPr/>
        </p:nvCxnSpPr>
        <p:spPr bwMode="auto">
          <a:xfrm>
            <a:off x="8579830" y="3366328"/>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9" name="文本框 8">
            <a:extLst>
              <a:ext uri="{FF2B5EF4-FFF2-40B4-BE49-F238E27FC236}">
                <a16:creationId xmlns:a16="http://schemas.microsoft.com/office/drawing/2014/main" xmlns="" id="{0AC17B54-FBC4-491C-81B9-6D33D7286C04}"/>
              </a:ext>
            </a:extLst>
          </p:cNvPr>
          <p:cNvSpPr txBox="1"/>
          <p:nvPr/>
        </p:nvSpPr>
        <p:spPr>
          <a:xfrm>
            <a:off x="9370074" y="3039183"/>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3A42CBB3-6423-4B60-8282-49C6D5AFF9F4}"/>
              </a:ext>
            </a:extLst>
          </p:cNvPr>
          <p:cNvSpPr/>
          <p:nvPr/>
        </p:nvSpPr>
        <p:spPr>
          <a:xfrm>
            <a:off x="7403114" y="1287567"/>
            <a:ext cx="4393599" cy="156966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7800" indent="-177800" defTabSz="1218835">
              <a:buClr>
                <a:schemeClr val="tx1"/>
              </a:buCl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Consumer experience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requires high-density, high-quality wireless network access to provide precise indoor navigation in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more than 160 stores and 30,000 parking spaces.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7800" indent="-177800" defTabSz="1218835">
              <a:buClr>
                <a:schemeClr val="tx1"/>
              </a:buCl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Smart operations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use big data analytics technology to describe consumer behavior and visualize staff locations in support of marketing and operational decision-making.</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a:extLst>
              <a:ext uri="{FF2B5EF4-FFF2-40B4-BE49-F238E27FC236}">
                <a16:creationId xmlns:a16="http://schemas.microsoft.com/office/drawing/2014/main" xmlns="" id="{542DAD8B-8A53-4F5E-A378-0D926FEAE8C2}"/>
              </a:ext>
            </a:extLst>
          </p:cNvPr>
          <p:cNvSpPr/>
          <p:nvPr/>
        </p:nvSpPr>
        <p:spPr>
          <a:xfrm>
            <a:off x="9512799" y="3627157"/>
            <a:ext cx="1526142"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High-quality Wi-Fi network</a:t>
            </a:r>
          </a:p>
        </p:txBody>
      </p:sp>
      <p:sp>
        <p:nvSpPr>
          <p:cNvPr id="14" name="椭圆 13">
            <a:extLst>
              <a:ext uri="{FF2B5EF4-FFF2-40B4-BE49-F238E27FC236}">
                <a16:creationId xmlns:a16="http://schemas.microsoft.com/office/drawing/2014/main" xmlns="" id="{44D90C21-B79E-4A90-8747-C2F528377CA5}"/>
              </a:ext>
            </a:extLst>
          </p:cNvPr>
          <p:cNvSpPr/>
          <p:nvPr/>
        </p:nvSpPr>
        <p:spPr>
          <a:xfrm>
            <a:off x="8496614" y="3617680"/>
            <a:ext cx="1281052" cy="383458"/>
          </a:xfrm>
          <a:prstGeom prst="ellipse">
            <a:avLst/>
          </a:prstGeom>
          <a:noFill/>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Network quality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D4136D3A-40B7-4E14-AB8B-2E771A0FAE82}"/>
              </a:ext>
            </a:extLst>
          </p:cNvPr>
          <p:cNvSpPr/>
          <p:nvPr/>
        </p:nvSpPr>
        <p:spPr>
          <a:xfrm>
            <a:off x="9512799" y="4472114"/>
            <a:ext cx="1952335"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Big data-based precision marketing</a:t>
            </a:r>
          </a:p>
        </p:txBody>
      </p:sp>
      <p:sp>
        <p:nvSpPr>
          <p:cNvPr id="16" name="椭圆 15">
            <a:extLst>
              <a:ext uri="{FF2B5EF4-FFF2-40B4-BE49-F238E27FC236}">
                <a16:creationId xmlns:a16="http://schemas.microsoft.com/office/drawing/2014/main" xmlns="" id="{682BEB3F-CB3B-44FE-88CA-037848796F6A}"/>
              </a:ext>
            </a:extLst>
          </p:cNvPr>
          <p:cNvSpPr/>
          <p:nvPr/>
        </p:nvSpPr>
        <p:spPr>
          <a:xfrm>
            <a:off x="8512924" y="4482284"/>
            <a:ext cx="1281052" cy="383458"/>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Customer flow analysis</a:t>
            </a:r>
          </a:p>
        </p:txBody>
      </p:sp>
      <p:sp>
        <p:nvSpPr>
          <p:cNvPr id="17" name="椭圆 16">
            <a:extLst>
              <a:ext uri="{FF2B5EF4-FFF2-40B4-BE49-F238E27FC236}">
                <a16:creationId xmlns:a16="http://schemas.microsoft.com/office/drawing/2014/main" xmlns="" id="{8851EFDB-20FD-4F88-80E4-3BE945F1D399}"/>
              </a:ext>
            </a:extLst>
          </p:cNvPr>
          <p:cNvSpPr>
            <a:spLocks noChangeAspect="1"/>
          </p:cNvSpPr>
          <p:nvPr/>
        </p:nvSpPr>
        <p:spPr bwMode="auto">
          <a:xfrm>
            <a:off x="8716343" y="3418242"/>
            <a:ext cx="786588" cy="786588"/>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椭圆 17">
            <a:extLst>
              <a:ext uri="{FF2B5EF4-FFF2-40B4-BE49-F238E27FC236}">
                <a16:creationId xmlns:a16="http://schemas.microsoft.com/office/drawing/2014/main" xmlns="" id="{010BE4E8-0E94-4197-8F8A-5B726CF32A0A}"/>
              </a:ext>
            </a:extLst>
          </p:cNvPr>
          <p:cNvSpPr>
            <a:spLocks noChangeAspect="1"/>
          </p:cNvSpPr>
          <p:nvPr/>
        </p:nvSpPr>
        <p:spPr bwMode="auto">
          <a:xfrm>
            <a:off x="8720273" y="4276233"/>
            <a:ext cx="824214" cy="824214"/>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矩形 18">
            <a:extLst>
              <a:ext uri="{FF2B5EF4-FFF2-40B4-BE49-F238E27FC236}">
                <a16:creationId xmlns:a16="http://schemas.microsoft.com/office/drawing/2014/main" xmlns="" id="{71D593B0-BA5C-46C2-8544-317106C41B3B}"/>
              </a:ext>
            </a:extLst>
          </p:cNvPr>
          <p:cNvSpPr/>
          <p:nvPr/>
        </p:nvSpPr>
        <p:spPr>
          <a:xfrm>
            <a:off x="9512799" y="5392100"/>
            <a:ext cx="1966907"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Improved customers' shopping experience</a:t>
            </a:r>
          </a:p>
        </p:txBody>
      </p:sp>
      <p:sp>
        <p:nvSpPr>
          <p:cNvPr id="20" name="椭圆 19">
            <a:extLst>
              <a:ext uri="{FF2B5EF4-FFF2-40B4-BE49-F238E27FC236}">
                <a16:creationId xmlns:a16="http://schemas.microsoft.com/office/drawing/2014/main" xmlns="" id="{C9417A2E-1BCC-46E6-8ADA-592393374272}"/>
              </a:ext>
            </a:extLst>
          </p:cNvPr>
          <p:cNvSpPr/>
          <p:nvPr/>
        </p:nvSpPr>
        <p:spPr>
          <a:xfrm>
            <a:off x="8393098" y="5356405"/>
            <a:ext cx="1478564" cy="357965"/>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Indoor navigation</a:t>
            </a:r>
          </a:p>
        </p:txBody>
      </p:sp>
      <p:sp>
        <p:nvSpPr>
          <p:cNvPr id="21" name="椭圆 20">
            <a:extLst>
              <a:ext uri="{FF2B5EF4-FFF2-40B4-BE49-F238E27FC236}">
                <a16:creationId xmlns:a16="http://schemas.microsoft.com/office/drawing/2014/main" xmlns="" id="{93EC7544-6CEC-49CA-9CE6-CF65E8A7C2CF}"/>
              </a:ext>
            </a:extLst>
          </p:cNvPr>
          <p:cNvSpPr>
            <a:spLocks noChangeAspect="1"/>
          </p:cNvSpPr>
          <p:nvPr/>
        </p:nvSpPr>
        <p:spPr bwMode="auto">
          <a:xfrm>
            <a:off x="8717714" y="5154962"/>
            <a:ext cx="830366" cy="824214"/>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圆角矩形 33">
            <a:extLst>
              <a:ext uri="{FF2B5EF4-FFF2-40B4-BE49-F238E27FC236}">
                <a16:creationId xmlns:a16="http://schemas.microsoft.com/office/drawing/2014/main" xmlns="" id="{54D8C1C0-AC02-452F-AE25-31554537EB60}"/>
              </a:ext>
            </a:extLst>
          </p:cNvPr>
          <p:cNvSpPr/>
          <p:nvPr/>
        </p:nvSpPr>
        <p:spPr bwMode="auto">
          <a:xfrm>
            <a:off x="686879" y="3148027"/>
            <a:ext cx="1389272" cy="1002350"/>
          </a:xfrm>
          <a:prstGeom prst="roundRect">
            <a:avLst>
              <a:gd name="adj" fmla="val 11180"/>
            </a:avLst>
          </a:prstGeom>
          <a:solidFill>
            <a:srgbClr val="00B0F0">
              <a:alpha val="0"/>
            </a:srgbClr>
          </a:solidFill>
          <a:ln>
            <a:solidFill>
              <a:schemeClr val="bg1">
                <a:lumMod val="75000"/>
              </a:schemeClr>
            </a:solidFill>
          </a:ln>
          <a:effectLst/>
        </p:spPr>
        <p:txBody>
          <a:bodyPr vert="horz" wrap="square" lIns="91438" tIns="45719" rIns="91438" bIns="45719"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66">
            <a:extLst>
              <a:ext uri="{FF2B5EF4-FFF2-40B4-BE49-F238E27FC236}">
                <a16:creationId xmlns:a16="http://schemas.microsoft.com/office/drawing/2014/main" xmlns="" id="{BA3379C3-1B19-46A0-9B03-C683921A640E}"/>
              </a:ext>
            </a:extLst>
          </p:cNvPr>
          <p:cNvSpPr>
            <a:spLocks noChangeShapeType="1"/>
          </p:cNvSpPr>
          <p:nvPr/>
        </p:nvSpPr>
        <p:spPr bwMode="auto">
          <a:xfrm flipH="1" flipV="1">
            <a:off x="2547108" y="3814999"/>
            <a:ext cx="343877" cy="3545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ectangle 47">
            <a:extLst>
              <a:ext uri="{FF2B5EF4-FFF2-40B4-BE49-F238E27FC236}">
                <a16:creationId xmlns:a16="http://schemas.microsoft.com/office/drawing/2014/main" xmlns="" id="{49A4B6A7-5EC7-43EF-AC9F-0FEEC01A9C71}"/>
              </a:ext>
            </a:extLst>
          </p:cNvPr>
          <p:cNvSpPr>
            <a:spLocks noChangeArrowheads="1"/>
          </p:cNvSpPr>
          <p:nvPr/>
        </p:nvSpPr>
        <p:spPr bwMode="auto">
          <a:xfrm>
            <a:off x="833025" y="3175577"/>
            <a:ext cx="1195943" cy="389074"/>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no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server</a:t>
            </a:r>
          </a:p>
        </p:txBody>
      </p:sp>
      <p:sp>
        <p:nvSpPr>
          <p:cNvPr id="27" name="Line 74">
            <a:extLst>
              <a:ext uri="{FF2B5EF4-FFF2-40B4-BE49-F238E27FC236}">
                <a16:creationId xmlns:a16="http://schemas.microsoft.com/office/drawing/2014/main" xmlns="" id="{6A3D1421-462E-425D-A0F9-14C8B9FE16FD}"/>
              </a:ext>
            </a:extLst>
          </p:cNvPr>
          <p:cNvSpPr>
            <a:spLocks noChangeShapeType="1"/>
          </p:cNvSpPr>
          <p:nvPr/>
        </p:nvSpPr>
        <p:spPr bwMode="auto">
          <a:xfrm flipV="1">
            <a:off x="2129470" y="3787540"/>
            <a:ext cx="348053" cy="38199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74">
            <a:extLst>
              <a:ext uri="{FF2B5EF4-FFF2-40B4-BE49-F238E27FC236}">
                <a16:creationId xmlns:a16="http://schemas.microsoft.com/office/drawing/2014/main" xmlns="" id="{DA418019-C403-41AB-A617-8598A3FB1A74}"/>
              </a:ext>
            </a:extLst>
          </p:cNvPr>
          <p:cNvSpPr>
            <a:spLocks noChangeShapeType="1"/>
          </p:cNvSpPr>
          <p:nvPr/>
        </p:nvSpPr>
        <p:spPr bwMode="auto">
          <a:xfrm flipV="1">
            <a:off x="1715394" y="4351732"/>
            <a:ext cx="348053" cy="38199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66">
            <a:extLst>
              <a:ext uri="{FF2B5EF4-FFF2-40B4-BE49-F238E27FC236}">
                <a16:creationId xmlns:a16="http://schemas.microsoft.com/office/drawing/2014/main" xmlns="" id="{E1DA6C7F-EE03-46DB-93D0-4EE1B56E3CBD}"/>
              </a:ext>
            </a:extLst>
          </p:cNvPr>
          <p:cNvSpPr>
            <a:spLocks noChangeShapeType="1"/>
          </p:cNvSpPr>
          <p:nvPr/>
        </p:nvSpPr>
        <p:spPr bwMode="auto">
          <a:xfrm flipH="1" flipV="1">
            <a:off x="2021302" y="4354165"/>
            <a:ext cx="343877" cy="3545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Line 74">
            <a:extLst>
              <a:ext uri="{FF2B5EF4-FFF2-40B4-BE49-F238E27FC236}">
                <a16:creationId xmlns:a16="http://schemas.microsoft.com/office/drawing/2014/main" xmlns="" id="{859AB721-78CD-4093-A12B-C7029CEFCDC1}"/>
              </a:ext>
            </a:extLst>
          </p:cNvPr>
          <p:cNvSpPr>
            <a:spLocks noChangeShapeType="1"/>
          </p:cNvSpPr>
          <p:nvPr/>
        </p:nvSpPr>
        <p:spPr bwMode="auto">
          <a:xfrm flipV="1">
            <a:off x="2586440" y="4397954"/>
            <a:ext cx="348053" cy="38199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Line 66">
            <a:extLst>
              <a:ext uri="{FF2B5EF4-FFF2-40B4-BE49-F238E27FC236}">
                <a16:creationId xmlns:a16="http://schemas.microsoft.com/office/drawing/2014/main" xmlns="" id="{816AD6AE-FE06-4C27-AEBC-889C94D3DADC}"/>
              </a:ext>
            </a:extLst>
          </p:cNvPr>
          <p:cNvSpPr>
            <a:spLocks noChangeShapeType="1"/>
          </p:cNvSpPr>
          <p:nvPr/>
        </p:nvSpPr>
        <p:spPr bwMode="auto">
          <a:xfrm flipH="1" flipV="1">
            <a:off x="3002089" y="4390221"/>
            <a:ext cx="343877" cy="3545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74">
            <a:extLst>
              <a:ext uri="{FF2B5EF4-FFF2-40B4-BE49-F238E27FC236}">
                <a16:creationId xmlns:a16="http://schemas.microsoft.com/office/drawing/2014/main" xmlns="" id="{AC769D53-FB5F-4235-87A9-90D5866C7815}"/>
              </a:ext>
            </a:extLst>
          </p:cNvPr>
          <p:cNvSpPr>
            <a:spLocks noChangeShapeType="1"/>
          </p:cNvSpPr>
          <p:nvPr/>
        </p:nvSpPr>
        <p:spPr bwMode="auto">
          <a:xfrm flipV="1">
            <a:off x="1239496" y="4868644"/>
            <a:ext cx="348053" cy="38199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74">
            <a:extLst>
              <a:ext uri="{FF2B5EF4-FFF2-40B4-BE49-F238E27FC236}">
                <a16:creationId xmlns:a16="http://schemas.microsoft.com/office/drawing/2014/main" xmlns="" id="{FE858EE9-7597-4245-B439-42E5ED6ACDA9}"/>
              </a:ext>
            </a:extLst>
          </p:cNvPr>
          <p:cNvSpPr>
            <a:spLocks noChangeShapeType="1"/>
          </p:cNvSpPr>
          <p:nvPr/>
        </p:nvSpPr>
        <p:spPr bwMode="auto">
          <a:xfrm flipV="1">
            <a:off x="2306594" y="4858038"/>
            <a:ext cx="348053" cy="38199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74">
            <a:extLst>
              <a:ext uri="{FF2B5EF4-FFF2-40B4-BE49-F238E27FC236}">
                <a16:creationId xmlns:a16="http://schemas.microsoft.com/office/drawing/2014/main" xmlns="" id="{ECB7E146-DF11-46B6-B278-16D2B032556B}"/>
              </a:ext>
            </a:extLst>
          </p:cNvPr>
          <p:cNvSpPr>
            <a:spLocks noChangeShapeType="1"/>
          </p:cNvSpPr>
          <p:nvPr/>
        </p:nvSpPr>
        <p:spPr bwMode="auto">
          <a:xfrm flipV="1">
            <a:off x="3182001" y="4917611"/>
            <a:ext cx="98732" cy="322419"/>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66">
            <a:extLst>
              <a:ext uri="{FF2B5EF4-FFF2-40B4-BE49-F238E27FC236}">
                <a16:creationId xmlns:a16="http://schemas.microsoft.com/office/drawing/2014/main" xmlns="" id="{B302C3D9-7B31-44F1-B9E2-70238B3E777A}"/>
              </a:ext>
            </a:extLst>
          </p:cNvPr>
          <p:cNvSpPr>
            <a:spLocks noChangeShapeType="1"/>
          </p:cNvSpPr>
          <p:nvPr/>
        </p:nvSpPr>
        <p:spPr bwMode="auto">
          <a:xfrm flipH="1" flipV="1">
            <a:off x="1678892" y="4896398"/>
            <a:ext cx="163217" cy="3436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66">
            <a:extLst>
              <a:ext uri="{FF2B5EF4-FFF2-40B4-BE49-F238E27FC236}">
                <a16:creationId xmlns:a16="http://schemas.microsoft.com/office/drawing/2014/main" xmlns="" id="{0F28E5DE-69EC-408E-A2EC-39A3CB594948}"/>
              </a:ext>
            </a:extLst>
          </p:cNvPr>
          <p:cNvSpPr>
            <a:spLocks noChangeShapeType="1"/>
          </p:cNvSpPr>
          <p:nvPr/>
        </p:nvSpPr>
        <p:spPr bwMode="auto">
          <a:xfrm flipH="1" flipV="1">
            <a:off x="2669032" y="4896398"/>
            <a:ext cx="163217" cy="3436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66">
            <a:extLst>
              <a:ext uri="{FF2B5EF4-FFF2-40B4-BE49-F238E27FC236}">
                <a16:creationId xmlns:a16="http://schemas.microsoft.com/office/drawing/2014/main" xmlns="" id="{3B20CE9C-3334-4978-8CC7-78CE66917C36}"/>
              </a:ext>
            </a:extLst>
          </p:cNvPr>
          <p:cNvSpPr>
            <a:spLocks noChangeShapeType="1"/>
          </p:cNvSpPr>
          <p:nvPr/>
        </p:nvSpPr>
        <p:spPr bwMode="auto">
          <a:xfrm flipH="1" flipV="1">
            <a:off x="3406170" y="4887824"/>
            <a:ext cx="163217" cy="34363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74">
            <a:extLst>
              <a:ext uri="{FF2B5EF4-FFF2-40B4-BE49-F238E27FC236}">
                <a16:creationId xmlns:a16="http://schemas.microsoft.com/office/drawing/2014/main" xmlns="" id="{EF82503D-67C1-479A-8648-B752D6F3E946}"/>
              </a:ext>
            </a:extLst>
          </p:cNvPr>
          <p:cNvSpPr>
            <a:spLocks noChangeShapeType="1"/>
          </p:cNvSpPr>
          <p:nvPr/>
        </p:nvSpPr>
        <p:spPr bwMode="auto">
          <a:xfrm flipV="1">
            <a:off x="1766690" y="3705650"/>
            <a:ext cx="539904" cy="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descr="internet-蓝.png">
            <a:extLst>
              <a:ext uri="{FF2B5EF4-FFF2-40B4-BE49-F238E27FC236}">
                <a16:creationId xmlns:a16="http://schemas.microsoft.com/office/drawing/2014/main" xmlns="" id="{F46E577A-5465-4109-B06F-3A939B6DBADD}"/>
              </a:ext>
            </a:extLst>
          </p:cNvPr>
          <p:cNvPicPr>
            <a:picLocks noChangeAspect="1"/>
          </p:cNvPicPr>
          <p:nvPr/>
        </p:nvPicPr>
        <p:blipFill>
          <a:blip r:embed="rId3" cstate="print"/>
          <a:stretch>
            <a:fillRect/>
          </a:stretch>
        </p:blipFill>
        <p:spPr>
          <a:xfrm>
            <a:off x="2135602" y="2954974"/>
            <a:ext cx="880893" cy="408433"/>
          </a:xfrm>
          <a:prstGeom prst="rect">
            <a:avLst/>
          </a:prstGeom>
        </p:spPr>
      </p:pic>
      <p:sp>
        <p:nvSpPr>
          <p:cNvPr id="52" name="Line 74">
            <a:extLst>
              <a:ext uri="{FF2B5EF4-FFF2-40B4-BE49-F238E27FC236}">
                <a16:creationId xmlns:a16="http://schemas.microsoft.com/office/drawing/2014/main" xmlns="" id="{EF6A69F5-38AF-453C-96E7-09DC8221A2E4}"/>
              </a:ext>
            </a:extLst>
          </p:cNvPr>
          <p:cNvSpPr>
            <a:spLocks noChangeShapeType="1"/>
          </p:cNvSpPr>
          <p:nvPr/>
        </p:nvSpPr>
        <p:spPr bwMode="auto">
          <a:xfrm flipV="1">
            <a:off x="2536577" y="3298631"/>
            <a:ext cx="36261" cy="257861"/>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1426" descr="图片22">
            <a:extLst>
              <a:ext uri="{FF2B5EF4-FFF2-40B4-BE49-F238E27FC236}">
                <a16:creationId xmlns:a16="http://schemas.microsoft.com/office/drawing/2014/main" xmlns="" id="{488242B2-FDF7-44C3-9D35-9822DEA0C75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575" y="3873751"/>
            <a:ext cx="345308" cy="172004"/>
          </a:xfrm>
          <a:prstGeom prst="rect">
            <a:avLst/>
          </a:prstGeom>
          <a:noFill/>
          <a:extLst>
            <a:ext uri="{909E8E84-426E-40DD-AFC4-6F175D3DCCD1}">
              <a14:hiddenFill xmlns:a14="http://schemas.microsoft.com/office/drawing/2010/main">
                <a:solidFill>
                  <a:srgbClr val="FFFFFF"/>
                </a:solidFill>
              </a14:hiddenFill>
            </a:ext>
          </a:extLst>
        </p:spPr>
      </p:pic>
      <p:sp>
        <p:nvSpPr>
          <p:cNvPr id="54" name="Line 66">
            <a:extLst>
              <a:ext uri="{FF2B5EF4-FFF2-40B4-BE49-F238E27FC236}">
                <a16:creationId xmlns:a16="http://schemas.microsoft.com/office/drawing/2014/main" xmlns="" id="{CFAE6F2E-AB73-40EB-A136-7E69163EE609}"/>
              </a:ext>
            </a:extLst>
          </p:cNvPr>
          <p:cNvSpPr>
            <a:spLocks noChangeShapeType="1"/>
          </p:cNvSpPr>
          <p:nvPr/>
        </p:nvSpPr>
        <p:spPr bwMode="auto">
          <a:xfrm flipH="1" flipV="1">
            <a:off x="2588862" y="3704430"/>
            <a:ext cx="343877" cy="18798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47">
            <a:extLst>
              <a:ext uri="{FF2B5EF4-FFF2-40B4-BE49-F238E27FC236}">
                <a16:creationId xmlns:a16="http://schemas.microsoft.com/office/drawing/2014/main" xmlns="" id="{46127EEB-7250-4473-8C73-B9037B5AA08C}"/>
              </a:ext>
            </a:extLst>
          </p:cNvPr>
          <p:cNvSpPr>
            <a:spLocks noChangeArrowheads="1"/>
          </p:cNvSpPr>
          <p:nvPr/>
        </p:nvSpPr>
        <p:spPr bwMode="auto">
          <a:xfrm>
            <a:off x="833025" y="3642244"/>
            <a:ext cx="1195943" cy="191534"/>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no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LDAP server</a:t>
            </a:r>
          </a:p>
        </p:txBody>
      </p:sp>
      <p:sp>
        <p:nvSpPr>
          <p:cNvPr id="56" name="Rectangle 47">
            <a:extLst>
              <a:ext uri="{FF2B5EF4-FFF2-40B4-BE49-F238E27FC236}">
                <a16:creationId xmlns:a16="http://schemas.microsoft.com/office/drawing/2014/main" xmlns="" id="{5B10F02A-07EA-4540-9D50-AFCEB3325A97}"/>
              </a:ext>
            </a:extLst>
          </p:cNvPr>
          <p:cNvSpPr>
            <a:spLocks noChangeArrowheads="1"/>
          </p:cNvSpPr>
          <p:nvPr/>
        </p:nvSpPr>
        <p:spPr bwMode="auto">
          <a:xfrm>
            <a:off x="833025" y="3911373"/>
            <a:ext cx="1195943" cy="191534"/>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no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DHCP server</a:t>
            </a:r>
          </a:p>
        </p:txBody>
      </p:sp>
      <p:sp>
        <p:nvSpPr>
          <p:cNvPr id="57" name="圆角矩形 154">
            <a:extLst>
              <a:ext uri="{FF2B5EF4-FFF2-40B4-BE49-F238E27FC236}">
                <a16:creationId xmlns:a16="http://schemas.microsoft.com/office/drawing/2014/main" xmlns="" id="{D977491F-EDFA-4D8E-8BFF-321A73CF8A9D}"/>
              </a:ext>
            </a:extLst>
          </p:cNvPr>
          <p:cNvSpPr/>
          <p:nvPr/>
        </p:nvSpPr>
        <p:spPr bwMode="auto">
          <a:xfrm>
            <a:off x="3278773" y="3140681"/>
            <a:ext cx="1591287" cy="1135552"/>
          </a:xfrm>
          <a:prstGeom prst="roundRect">
            <a:avLst>
              <a:gd name="adj" fmla="val 11180"/>
            </a:avLst>
          </a:prstGeom>
          <a:solidFill>
            <a:srgbClr val="00B0F0">
              <a:alpha val="0"/>
            </a:srgbClr>
          </a:solidFill>
          <a:ln>
            <a:solidFill>
              <a:schemeClr val="bg1">
                <a:lumMod val="75000"/>
              </a:schemeClr>
            </a:solidFill>
          </a:ln>
          <a:effectLst/>
        </p:spPr>
        <p:txBody>
          <a:bodyPr vert="horz" wrap="square" lIns="91438" tIns="45719" rIns="91438" bIns="45719"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Rectangle 47">
            <a:extLst>
              <a:ext uri="{FF2B5EF4-FFF2-40B4-BE49-F238E27FC236}">
                <a16:creationId xmlns:a16="http://schemas.microsoft.com/office/drawing/2014/main" xmlns="" id="{D72922AC-EE22-4A6A-8199-48C6A63B3D89}"/>
              </a:ext>
            </a:extLst>
          </p:cNvPr>
          <p:cNvSpPr>
            <a:spLocks noChangeArrowheads="1"/>
          </p:cNvSpPr>
          <p:nvPr/>
        </p:nvSpPr>
        <p:spPr bwMode="auto">
          <a:xfrm>
            <a:off x="3334359" y="3276679"/>
            <a:ext cx="1467426" cy="191534"/>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Map BI server</a:t>
            </a:r>
          </a:p>
        </p:txBody>
      </p:sp>
      <p:sp>
        <p:nvSpPr>
          <p:cNvPr id="59" name="Rectangle 47">
            <a:extLst>
              <a:ext uri="{FF2B5EF4-FFF2-40B4-BE49-F238E27FC236}">
                <a16:creationId xmlns:a16="http://schemas.microsoft.com/office/drawing/2014/main" xmlns="" id="{6E8B6956-4B9C-44E0-AC54-708587E801C3}"/>
              </a:ext>
            </a:extLst>
          </p:cNvPr>
          <p:cNvSpPr>
            <a:spLocks noChangeArrowheads="1"/>
          </p:cNvSpPr>
          <p:nvPr/>
        </p:nvSpPr>
        <p:spPr bwMode="auto">
          <a:xfrm>
            <a:off x="3334359" y="3565568"/>
            <a:ext cx="1467426" cy="191534"/>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TAG location server</a:t>
            </a:r>
          </a:p>
        </p:txBody>
      </p:sp>
      <p:sp>
        <p:nvSpPr>
          <p:cNvPr id="60" name="Rectangle 47">
            <a:extLst>
              <a:ext uri="{FF2B5EF4-FFF2-40B4-BE49-F238E27FC236}">
                <a16:creationId xmlns:a16="http://schemas.microsoft.com/office/drawing/2014/main" xmlns="" id="{2DC0172B-86E1-41CA-AC3C-29DC6328C466}"/>
              </a:ext>
            </a:extLst>
          </p:cNvPr>
          <p:cNvSpPr>
            <a:spLocks noChangeArrowheads="1"/>
          </p:cNvSpPr>
          <p:nvPr/>
        </p:nvSpPr>
        <p:spPr bwMode="auto">
          <a:xfrm>
            <a:off x="3334359" y="3825995"/>
            <a:ext cx="1467426" cy="369332"/>
          </a:xfrm>
          <a:prstGeom prst="rect">
            <a:avLst/>
          </a:prstGeom>
          <a:solidFill>
            <a:srgbClr val="F3FBFE"/>
          </a:solidFill>
          <a:ln w="9525">
            <a:solidFill>
              <a:srgbClr val="99DFF9"/>
            </a:solidFill>
            <a:miter lim="800000"/>
            <a:headEnd/>
            <a:tailEnd/>
          </a:ln>
        </p:spPr>
        <p:txBody>
          <a:bodyPr vert="horz" wrap="square" lIns="0" tIns="0" rIns="0" bIns="0" numCol="1" anchor="ctr"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location server</a:t>
            </a:r>
          </a:p>
        </p:txBody>
      </p:sp>
      <p:sp>
        <p:nvSpPr>
          <p:cNvPr id="61" name="文本框 60">
            <a:extLst>
              <a:ext uri="{FF2B5EF4-FFF2-40B4-BE49-F238E27FC236}">
                <a16:creationId xmlns:a16="http://schemas.microsoft.com/office/drawing/2014/main" xmlns="" id="{7649A9A4-358B-40E5-B19B-871373C603CE}"/>
              </a:ext>
            </a:extLst>
          </p:cNvPr>
          <p:cNvSpPr txBox="1"/>
          <p:nvPr/>
        </p:nvSpPr>
        <p:spPr>
          <a:xfrm>
            <a:off x="1711353" y="4986744"/>
            <a:ext cx="978458" cy="253916"/>
          </a:xfrm>
          <a:prstGeom prst="rect">
            <a:avLst/>
          </a:prstGeom>
          <a:noFill/>
        </p:spPr>
        <p:txBody>
          <a:bodyPr wrap="square" rtlCol="0">
            <a:spAutoFit/>
          </a:bodyPr>
          <a:lstStyle/>
          <a:p>
            <a:r>
              <a:rPr lang="en-US" sz="1050" b="1" dirty="0">
                <a:latin typeface="Huawei Sans" panose="020C0503030203020204" pitchFamily="34" charset="0"/>
                <a:ea typeface="方正兰亭黑简体" panose="02000000000000000000" pitchFamily="2" charset="-122"/>
                <a:sym typeface="Huawei Sans" panose="020C0503030203020204" pitchFamily="34" charset="0"/>
              </a:rPr>
              <a:t>AP4030TN</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51672051-789C-4C48-AFC3-83AB4277F081}"/>
              </a:ext>
            </a:extLst>
          </p:cNvPr>
          <p:cNvSpPr txBox="1"/>
          <p:nvPr/>
        </p:nvSpPr>
        <p:spPr>
          <a:xfrm>
            <a:off x="3489695" y="4675144"/>
            <a:ext cx="154409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switch</a:t>
            </a:r>
          </a:p>
        </p:txBody>
      </p:sp>
      <p:pic>
        <p:nvPicPr>
          <p:cNvPr id="63" name="图片 62">
            <a:extLst>
              <a:ext uri="{FF2B5EF4-FFF2-40B4-BE49-F238E27FC236}">
                <a16:creationId xmlns:a16="http://schemas.microsoft.com/office/drawing/2014/main" xmlns="" id="{02993CE5-F974-445A-B2E6-BA9A1578C7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3805" y="5611262"/>
            <a:ext cx="293651" cy="399702"/>
          </a:xfrm>
          <a:prstGeom prst="rect">
            <a:avLst/>
          </a:prstGeom>
        </p:spPr>
      </p:pic>
      <p:pic>
        <p:nvPicPr>
          <p:cNvPr id="64" name="图片 63">
            <a:extLst>
              <a:ext uri="{FF2B5EF4-FFF2-40B4-BE49-F238E27FC236}">
                <a16:creationId xmlns:a16="http://schemas.microsoft.com/office/drawing/2014/main" xmlns="" id="{4B61CBAB-D0B7-44A3-ABE4-9AD00D975380}"/>
              </a:ext>
            </a:extLst>
          </p:cNvPr>
          <p:cNvPicPr>
            <a:picLocks noChangeAspect="1"/>
          </p:cNvPicPr>
          <p:nvPr/>
        </p:nvPicPr>
        <p:blipFill>
          <a:blip r:embed="rId6"/>
          <a:stretch>
            <a:fillRect/>
          </a:stretch>
        </p:blipFill>
        <p:spPr>
          <a:xfrm>
            <a:off x="999822" y="5657224"/>
            <a:ext cx="159277" cy="218805"/>
          </a:xfrm>
          <a:prstGeom prst="rect">
            <a:avLst/>
          </a:prstGeom>
          <a:effectLst/>
        </p:spPr>
      </p:pic>
      <p:pic>
        <p:nvPicPr>
          <p:cNvPr id="65" name="图片 64">
            <a:extLst>
              <a:ext uri="{FF2B5EF4-FFF2-40B4-BE49-F238E27FC236}">
                <a16:creationId xmlns:a16="http://schemas.microsoft.com/office/drawing/2014/main" xmlns="" id="{CD94043E-7373-4B4E-B31B-C7220E34AFFB}"/>
              </a:ext>
            </a:extLst>
          </p:cNvPr>
          <p:cNvPicPr>
            <a:picLocks noChangeAspect="1"/>
          </p:cNvPicPr>
          <p:nvPr/>
        </p:nvPicPr>
        <p:blipFill>
          <a:blip r:embed="rId6"/>
          <a:stretch>
            <a:fillRect/>
          </a:stretch>
        </p:blipFill>
        <p:spPr>
          <a:xfrm>
            <a:off x="3177361" y="5633755"/>
            <a:ext cx="183473" cy="252044"/>
          </a:xfrm>
          <a:prstGeom prst="rect">
            <a:avLst/>
          </a:prstGeom>
          <a:effectLst/>
        </p:spPr>
      </p:pic>
      <p:pic>
        <p:nvPicPr>
          <p:cNvPr id="66" name="图片 65">
            <a:extLst>
              <a:ext uri="{FF2B5EF4-FFF2-40B4-BE49-F238E27FC236}">
                <a16:creationId xmlns:a16="http://schemas.microsoft.com/office/drawing/2014/main" xmlns="" id="{15AA7CB0-6A3B-43B2-8FBE-B61C56BA54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2177" y="5610786"/>
            <a:ext cx="293651" cy="408160"/>
          </a:xfrm>
          <a:prstGeom prst="rect">
            <a:avLst/>
          </a:prstGeom>
        </p:spPr>
      </p:pic>
      <p:sp>
        <p:nvSpPr>
          <p:cNvPr id="67" name="矩形 66">
            <a:extLst>
              <a:ext uri="{FF2B5EF4-FFF2-40B4-BE49-F238E27FC236}">
                <a16:creationId xmlns:a16="http://schemas.microsoft.com/office/drawing/2014/main" xmlns="" id="{8A469DE8-115C-4C53-BC0D-FE83E067DED9}"/>
              </a:ext>
            </a:extLst>
          </p:cNvPr>
          <p:cNvSpPr/>
          <p:nvPr/>
        </p:nvSpPr>
        <p:spPr>
          <a:xfrm>
            <a:off x="1394493" y="6003483"/>
            <a:ext cx="721672" cy="246221"/>
          </a:xfrm>
          <a:prstGeom prst="rect">
            <a:avLst/>
          </a:prstGeom>
        </p:spPr>
        <p:txBody>
          <a:bodyPr wrap="none">
            <a:spAutoFit/>
          </a:bodyPr>
          <a:lstStyle/>
          <a:p>
            <a:pPr>
              <a:spcBef>
                <a:spcPct val="50000"/>
              </a:spcBef>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Wi-Fi tag</a:t>
            </a:r>
          </a:p>
        </p:txBody>
      </p:sp>
      <p:sp>
        <p:nvSpPr>
          <p:cNvPr id="68" name="矩形 67">
            <a:extLst>
              <a:ext uri="{FF2B5EF4-FFF2-40B4-BE49-F238E27FC236}">
                <a16:creationId xmlns:a16="http://schemas.microsoft.com/office/drawing/2014/main" xmlns="" id="{EBF12627-E7B6-466E-9477-D14E040E001B}"/>
              </a:ext>
            </a:extLst>
          </p:cNvPr>
          <p:cNvSpPr/>
          <p:nvPr/>
        </p:nvSpPr>
        <p:spPr>
          <a:xfrm>
            <a:off x="2306594" y="6020206"/>
            <a:ext cx="721672" cy="246221"/>
          </a:xfrm>
          <a:prstGeom prst="rect">
            <a:avLst/>
          </a:prstGeom>
        </p:spPr>
        <p:txBody>
          <a:bodyPr wrap="none">
            <a:spAutoFit/>
          </a:bodyPr>
          <a:lstStyle/>
          <a:p>
            <a:pPr>
              <a:spcBef>
                <a:spcPct val="50000"/>
              </a:spcBef>
            </a:pPr>
            <a:r>
              <a:rPr lang="en-US" sz="1000" dirty="0">
                <a:latin typeface="Huawei Sans" panose="020C0503030203020204" pitchFamily="34" charset="0"/>
                <a:ea typeface="方正兰亭黑简体" panose="02000000000000000000" pitchFamily="2" charset="-122"/>
                <a:sym typeface="Huawei Sans" panose="020C0503030203020204" pitchFamily="34" charset="0"/>
              </a:rPr>
              <a:t>Wi-Fi tag</a:t>
            </a:r>
          </a:p>
        </p:txBody>
      </p:sp>
      <p:pic>
        <p:nvPicPr>
          <p:cNvPr id="69" name="图片 68">
            <a:extLst>
              <a:ext uri="{FF2B5EF4-FFF2-40B4-BE49-F238E27FC236}">
                <a16:creationId xmlns:a16="http://schemas.microsoft.com/office/drawing/2014/main" xmlns="" id="{93564D78-E291-472C-911E-63ED84A6217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0675" t="12415" r="23476" b="10793"/>
          <a:stretch/>
        </p:blipFill>
        <p:spPr>
          <a:xfrm>
            <a:off x="929544" y="5185486"/>
            <a:ext cx="203607" cy="279959"/>
          </a:xfrm>
          <a:prstGeom prst="rect">
            <a:avLst/>
          </a:prstGeom>
        </p:spPr>
      </p:pic>
      <p:pic>
        <p:nvPicPr>
          <p:cNvPr id="70" name="图片 69">
            <a:extLst>
              <a:ext uri="{FF2B5EF4-FFF2-40B4-BE49-F238E27FC236}">
                <a16:creationId xmlns:a16="http://schemas.microsoft.com/office/drawing/2014/main" xmlns="" id="{B4BDD1CE-2D20-47B8-BC70-355DA6E8BC0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0675" t="12415" r="23476" b="10793"/>
          <a:stretch/>
        </p:blipFill>
        <p:spPr>
          <a:xfrm>
            <a:off x="3799851" y="5227693"/>
            <a:ext cx="203607" cy="279959"/>
          </a:xfrm>
          <a:prstGeom prst="rect">
            <a:avLst/>
          </a:prstGeom>
        </p:spPr>
      </p:pic>
      <p:sp>
        <p:nvSpPr>
          <p:cNvPr id="71" name="矩形 70">
            <a:extLst>
              <a:ext uri="{FF2B5EF4-FFF2-40B4-BE49-F238E27FC236}">
                <a16:creationId xmlns:a16="http://schemas.microsoft.com/office/drawing/2014/main" xmlns="" id="{480926A7-851E-4985-9440-1351B653E0FC}"/>
              </a:ext>
            </a:extLst>
          </p:cNvPr>
          <p:cNvSpPr/>
          <p:nvPr/>
        </p:nvSpPr>
        <p:spPr>
          <a:xfrm>
            <a:off x="3471044" y="5016462"/>
            <a:ext cx="980434" cy="276999"/>
          </a:xfrm>
          <a:prstGeom prst="rect">
            <a:avLst/>
          </a:prstGeom>
        </p:spPr>
        <p:txBody>
          <a:bodyPr wrap="square">
            <a:spAutoFit/>
          </a:bodyPr>
          <a:lstStyle/>
          <a:p>
            <a:pPr algn="ctr" eaLnBrk="0" fontAlgn="ctr" hangingPunct="0">
              <a:buSzPct val="100000"/>
            </a:pP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iBeacon</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4307953F-CBD4-4F9B-9016-976D0DAEBBAA}"/>
              </a:ext>
            </a:extLst>
          </p:cNvPr>
          <p:cNvSpPr/>
          <p:nvPr/>
        </p:nvSpPr>
        <p:spPr>
          <a:xfrm>
            <a:off x="501455" y="4922490"/>
            <a:ext cx="1016792" cy="276999"/>
          </a:xfrm>
          <a:prstGeom prst="rect">
            <a:avLst/>
          </a:prstGeom>
        </p:spPr>
        <p:txBody>
          <a:bodyPr wrap="square">
            <a:spAutoFit/>
          </a:bodyPr>
          <a:lstStyle/>
          <a:p>
            <a:pPr algn="ctr" eaLnBrk="0" fontAlgn="ctr" hangingPunct="0">
              <a:buSzPct val="100000"/>
            </a:pP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iBeacon</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a:extLst>
              <a:ext uri="{FF2B5EF4-FFF2-40B4-BE49-F238E27FC236}">
                <a16:creationId xmlns:a16="http://schemas.microsoft.com/office/drawing/2014/main" xmlns="" id="{A8644DF2-E7BA-41F4-AF1A-87ED00950A1E}"/>
              </a:ext>
            </a:extLst>
          </p:cNvPr>
          <p:cNvSpPr txBox="1"/>
          <p:nvPr/>
        </p:nvSpPr>
        <p:spPr>
          <a:xfrm>
            <a:off x="809591" y="4162667"/>
            <a:ext cx="1168114" cy="461665"/>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switch</a:t>
            </a:r>
          </a:p>
        </p:txBody>
      </p:sp>
      <p:sp>
        <p:nvSpPr>
          <p:cNvPr id="74" name="文本框 73">
            <a:extLst>
              <a:ext uri="{FF2B5EF4-FFF2-40B4-BE49-F238E27FC236}">
                <a16:creationId xmlns:a16="http://schemas.microsoft.com/office/drawing/2014/main" xmlns="" id="{26FF0F33-46E6-4480-A015-482EBFF54743}"/>
              </a:ext>
            </a:extLst>
          </p:cNvPr>
          <p:cNvSpPr txBox="1"/>
          <p:nvPr/>
        </p:nvSpPr>
        <p:spPr>
          <a:xfrm>
            <a:off x="2659663" y="3607193"/>
            <a:ext cx="92931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AC6605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Line 74">
            <a:extLst>
              <a:ext uri="{FF2B5EF4-FFF2-40B4-BE49-F238E27FC236}">
                <a16:creationId xmlns:a16="http://schemas.microsoft.com/office/drawing/2014/main" xmlns="" id="{628E392E-A598-4983-A4E8-7A86C12405FD}"/>
              </a:ext>
            </a:extLst>
          </p:cNvPr>
          <p:cNvSpPr>
            <a:spLocks noChangeShapeType="1"/>
          </p:cNvSpPr>
          <p:nvPr/>
        </p:nvSpPr>
        <p:spPr bwMode="auto">
          <a:xfrm flipV="1">
            <a:off x="2588862" y="3611036"/>
            <a:ext cx="689912" cy="66167"/>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1907208" y="4131440"/>
            <a:ext cx="319232" cy="262612"/>
          </a:xfrm>
          <a:prstGeom prst="rect">
            <a:avLst/>
          </a:prstGeom>
        </p:spPr>
      </p:pic>
      <p:pic>
        <p:nvPicPr>
          <p:cNvPr id="77" name="图片 76"/>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785704" y="4131440"/>
            <a:ext cx="319232" cy="262612"/>
          </a:xfrm>
          <a:prstGeom prst="rect">
            <a:avLst/>
          </a:prstGeom>
        </p:spPr>
      </p:pic>
      <p:pic>
        <p:nvPicPr>
          <p:cNvPr id="78" name="图片 77"/>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2333714" y="3537714"/>
            <a:ext cx="360669" cy="271695"/>
          </a:xfrm>
          <a:prstGeom prst="rect">
            <a:avLst/>
          </a:prstGeom>
        </p:spPr>
      </p:pic>
      <p:pic>
        <p:nvPicPr>
          <p:cNvPr id="81" name="图片 80"/>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156106" y="5240030"/>
            <a:ext cx="253614" cy="227475"/>
          </a:xfrm>
          <a:prstGeom prst="rect">
            <a:avLst/>
          </a:prstGeom>
        </p:spPr>
      </p:pic>
      <p:pic>
        <p:nvPicPr>
          <p:cNvPr id="82" name="图片 81"/>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2172902" y="5246266"/>
            <a:ext cx="253614" cy="227475"/>
          </a:xfrm>
          <a:prstGeom prst="rect">
            <a:avLst/>
          </a:prstGeom>
        </p:spPr>
      </p:pic>
      <p:pic>
        <p:nvPicPr>
          <p:cNvPr id="83" name="图片 82"/>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722118" y="5240030"/>
            <a:ext cx="253614" cy="227475"/>
          </a:xfrm>
          <a:prstGeom prst="rect">
            <a:avLst/>
          </a:prstGeom>
        </p:spPr>
      </p:pic>
      <p:pic>
        <p:nvPicPr>
          <p:cNvPr id="84" name="图片 83"/>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2703826" y="5251133"/>
            <a:ext cx="253614" cy="227475"/>
          </a:xfrm>
          <a:prstGeom prst="rect">
            <a:avLst/>
          </a:prstGeom>
        </p:spPr>
      </p:pic>
      <p:pic>
        <p:nvPicPr>
          <p:cNvPr id="85" name="图片 84"/>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119132" y="5234450"/>
            <a:ext cx="253614" cy="227475"/>
          </a:xfrm>
          <a:prstGeom prst="rect">
            <a:avLst/>
          </a:prstGeom>
        </p:spPr>
      </p:pic>
      <p:pic>
        <p:nvPicPr>
          <p:cNvPr id="86" name="图片 85"/>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503678" y="5234386"/>
            <a:ext cx="253614" cy="227475"/>
          </a:xfrm>
          <a:prstGeom prst="rect">
            <a:avLst/>
          </a:prstGeom>
        </p:spPr>
      </p:pic>
      <p:pic>
        <p:nvPicPr>
          <p:cNvPr id="89" name="图片 88"/>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514571" y="4698709"/>
            <a:ext cx="318826" cy="242195"/>
          </a:xfrm>
          <a:prstGeom prst="rect">
            <a:avLst/>
          </a:prstGeom>
        </p:spPr>
      </p:pic>
      <p:pic>
        <p:nvPicPr>
          <p:cNvPr id="91" name="图片 90"/>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2502177" y="4680295"/>
            <a:ext cx="318826" cy="242195"/>
          </a:xfrm>
          <a:prstGeom prst="rect">
            <a:avLst/>
          </a:prstGeom>
        </p:spPr>
      </p:pic>
      <p:pic>
        <p:nvPicPr>
          <p:cNvPr id="92" name="图片 91"/>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3174027" y="4691418"/>
            <a:ext cx="318826" cy="242195"/>
          </a:xfrm>
          <a:prstGeom prst="rect">
            <a:avLst/>
          </a:prstGeom>
        </p:spPr>
      </p:pic>
      <p:pic>
        <p:nvPicPr>
          <p:cNvPr id="93" name="图片 92"/>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2166120" y="4686900"/>
            <a:ext cx="318826" cy="242195"/>
          </a:xfrm>
          <a:prstGeom prst="rect">
            <a:avLst/>
          </a:prstGeom>
        </p:spPr>
      </p:pic>
      <p:sp>
        <p:nvSpPr>
          <p:cNvPr id="88" name="矩形 87">
            <a:extLst>
              <a:ext uri="{FF2B5EF4-FFF2-40B4-BE49-F238E27FC236}">
                <a16:creationId xmlns:a16="http://schemas.microsoft.com/office/drawing/2014/main" xmlns="" id="{0C2DD8B0-1C38-4FE6-B4F1-C085AE4F01D8}"/>
              </a:ext>
            </a:extLst>
          </p:cNvPr>
          <p:cNvSpPr/>
          <p:nvPr/>
        </p:nvSpPr>
        <p:spPr>
          <a:xfrm>
            <a:off x="6169595" y="1903120"/>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a16="http://schemas.microsoft.com/office/drawing/2014/main" xmlns="" id="{E5F26979-4E6D-4ED3-8F93-B8A4F3B3C731}"/>
              </a:ext>
            </a:extLst>
          </p:cNvPr>
          <p:cNvSpPr/>
          <p:nvPr/>
        </p:nvSpPr>
        <p:spPr>
          <a:xfrm>
            <a:off x="602278" y="1903120"/>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763750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xmlns="" id="{C473C532-8F27-4126-B35B-45B1E87B7D24}"/>
              </a:ext>
            </a:extLst>
          </p:cNvPr>
          <p:cNvSpPr/>
          <p:nvPr/>
        </p:nvSpPr>
        <p:spPr>
          <a:xfrm>
            <a:off x="566640" y="3820335"/>
            <a:ext cx="1770724" cy="461665"/>
          </a:xfrm>
          <a:prstGeom prst="rect">
            <a:avLst/>
          </a:prstGeom>
        </p:spPr>
        <p:txBody>
          <a:bodyPr wrap="square">
            <a:spAutoFit/>
          </a:bodyPr>
          <a:lstStyle/>
          <a:p>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management </a:t>
            </a:r>
          </a:p>
          <a:p>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platform</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矩形 11">
            <a:extLst>
              <a:ext uri="{FF2B5EF4-FFF2-40B4-BE49-F238E27FC236}">
                <a16:creationId xmlns:a16="http://schemas.microsoft.com/office/drawing/2014/main" xmlns="" id="{FCC30910-F4BF-46A0-8F9A-0669A348B261}"/>
              </a:ext>
            </a:extLst>
          </p:cNvPr>
          <p:cNvSpPr/>
          <p:nvPr/>
        </p:nvSpPr>
        <p:spPr>
          <a:xfrm>
            <a:off x="4558419" y="3051404"/>
            <a:ext cx="4034898" cy="3369577"/>
          </a:xfrm>
          <a:prstGeom prst="rect">
            <a:avLst/>
          </a:prstGeom>
        </p:spPr>
        <p:txBody>
          <a:bodyPr wrap="square" lIns="0" tIns="0" rIns="0" bIns="0">
            <a:spAutoFit/>
          </a:bodyPr>
          <a:lstStyle/>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Dual-network convergence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AP4050DN-E provides built-in slots for IoT modules to converge Wi-Fi and IoT networks, achieving unified planning of the two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defTabSz="1180943" eaLnBrk="0" hangingPunct="0">
              <a:lnSpc>
                <a:spcPct val="110000"/>
              </a:lnSpc>
              <a:spcBef>
                <a:spcPct val="30000"/>
              </a:spcBef>
              <a:buClr>
                <a:srgbClr val="C00000"/>
              </a:buClr>
              <a:buSzPct val="80000"/>
              <a:tabLst>
                <a:tab pos="622218" algn="l"/>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labels interwork with the supermarket management system and customer's Enterprise Resource Planning (ERP) system to display prices in real-time and provide interactive functions such as code scanning, coupon claiming, and out-of-stock warning.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Wireless Internet service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AP4050DN-E helps build a high-quality wireless network for customers to scan QR codes for shopping or entertainment.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spcAft>
                <a:spcPts val="600"/>
              </a:spcAft>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Smart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a:extLst>
              <a:ext uri="{FF2B5EF4-FFF2-40B4-BE49-F238E27FC236}">
                <a16:creationId xmlns:a16="http://schemas.microsoft.com/office/drawing/2014/main" xmlns="" id="{EF62E03D-0233-4A0E-A234-47940B960A18}"/>
              </a:ext>
            </a:extLst>
          </p:cNvPr>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Digital Transformation of the XX Supermarket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ABCFAC76-D161-4BEB-A55B-1C7F2BC7BA34}"/>
              </a:ext>
            </a:extLst>
          </p:cNvPr>
          <p:cNvSpPr/>
          <p:nvPr/>
        </p:nvSpPr>
        <p:spPr bwMode="auto">
          <a:xfrm>
            <a:off x="550862" y="1227432"/>
            <a:ext cx="11090276" cy="1656184"/>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xmlns="" id="{A4E6B7C2-81F2-4A07-9524-DA81344E0380}"/>
              </a:ext>
            </a:extLst>
          </p:cNvPr>
          <p:cNvSpPr/>
          <p:nvPr/>
        </p:nvSpPr>
        <p:spPr bwMode="auto">
          <a:xfrm>
            <a:off x="550862" y="2924944"/>
            <a:ext cx="11090277" cy="3456806"/>
          </a:xfrm>
          <a:prstGeom prst="rect">
            <a:avLst/>
          </a:prstGeom>
          <a:noFill/>
          <a:ln w="3175" cap="flat" cmpd="sng" algn="ctr">
            <a:solidFill>
              <a:srgbClr val="00B0F0"/>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D2F49724-B3E5-41D0-9ED5-469BEAA739A2}"/>
              </a:ext>
            </a:extLst>
          </p:cNvPr>
          <p:cNvSpPr/>
          <p:nvPr/>
        </p:nvSpPr>
        <p:spPr>
          <a:xfrm>
            <a:off x="1980256" y="1398785"/>
            <a:ext cx="3152619" cy="1292662"/>
          </a:xfrm>
          <a:prstGeom prst="rect">
            <a:avLst/>
          </a:prstGeom>
        </p:spPr>
        <p:txBody>
          <a:bodyPr wrap="square">
            <a:spAutoFit/>
          </a:bodyPr>
          <a:lstStyle/>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XX is a well-known chain supermarket in China.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 of China's top 500 enterprises and leading enterprise in China's national merchandising and agricultural industrialization</a:t>
            </a:r>
          </a:p>
        </p:txBody>
      </p:sp>
      <p:cxnSp>
        <p:nvCxnSpPr>
          <p:cNvPr id="8" name="直接连接符 7">
            <a:extLst>
              <a:ext uri="{FF2B5EF4-FFF2-40B4-BE49-F238E27FC236}">
                <a16:creationId xmlns:a16="http://schemas.microsoft.com/office/drawing/2014/main" xmlns="" id="{2E490C63-56F2-44C3-94FE-C515B7E89938}"/>
              </a:ext>
            </a:extLst>
          </p:cNvPr>
          <p:cNvCxnSpPr/>
          <p:nvPr/>
        </p:nvCxnSpPr>
        <p:spPr bwMode="auto">
          <a:xfrm>
            <a:off x="6169595" y="1587389"/>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9" name="矩形 8">
            <a:extLst>
              <a:ext uri="{FF2B5EF4-FFF2-40B4-BE49-F238E27FC236}">
                <a16:creationId xmlns:a16="http://schemas.microsoft.com/office/drawing/2014/main" xmlns="" id="{E5F26979-4E6D-4ED3-8F93-B8A4F3B3C731}"/>
              </a:ext>
            </a:extLst>
          </p:cNvPr>
          <p:cNvSpPr/>
          <p:nvPr/>
        </p:nvSpPr>
        <p:spPr>
          <a:xfrm>
            <a:off x="6242856" y="1875839"/>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24BE7971-8A0F-4BC5-AE9D-4FB6D2BD0D32}"/>
              </a:ext>
            </a:extLst>
          </p:cNvPr>
          <p:cNvCxnSpPr/>
          <p:nvPr/>
        </p:nvCxnSpPr>
        <p:spPr bwMode="auto">
          <a:xfrm>
            <a:off x="8655151" y="3285637"/>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1" name="文本框 10">
            <a:extLst>
              <a:ext uri="{FF2B5EF4-FFF2-40B4-BE49-F238E27FC236}">
                <a16:creationId xmlns:a16="http://schemas.microsoft.com/office/drawing/2014/main" xmlns="" id="{FB239350-83AC-44A4-9D58-693EC003956D}"/>
              </a:ext>
            </a:extLst>
          </p:cNvPr>
          <p:cNvSpPr txBox="1"/>
          <p:nvPr/>
        </p:nvSpPr>
        <p:spPr>
          <a:xfrm>
            <a:off x="9316669" y="2970603"/>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xmlns="" id="{20FE6AD0-33EB-4463-9CB9-FD88F1E924FC}"/>
              </a:ext>
            </a:extLst>
          </p:cNvPr>
          <p:cNvSpPr/>
          <p:nvPr/>
        </p:nvSpPr>
        <p:spPr>
          <a:xfrm>
            <a:off x="7424780" y="1444952"/>
            <a:ext cx="4321133" cy="1200329"/>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80975" indent="-180975" defTabSz="1218835">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Shopping experience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provide high-quality wireless network access to improve customers' shopping experience.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8835">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Manpower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reduce manpower and O&amp;M costs, and improve the accuracy of supermarket services.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 name="直接连接符 13">
            <a:extLst>
              <a:ext uri="{FF2B5EF4-FFF2-40B4-BE49-F238E27FC236}">
                <a16:creationId xmlns:a16="http://schemas.microsoft.com/office/drawing/2014/main" xmlns="" id="{4EE2BE58-B7D8-428E-A1AF-50E30066E89D}"/>
              </a:ext>
            </a:extLst>
          </p:cNvPr>
          <p:cNvCxnSpPr/>
          <p:nvPr/>
        </p:nvCxnSpPr>
        <p:spPr bwMode="auto">
          <a:xfrm>
            <a:off x="4413082" y="3322202"/>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5" name="矩形 14">
            <a:extLst>
              <a:ext uri="{FF2B5EF4-FFF2-40B4-BE49-F238E27FC236}">
                <a16:creationId xmlns:a16="http://schemas.microsoft.com/office/drawing/2014/main" xmlns="" id="{3B352695-ADA0-48A3-AC9B-8DFE009999AB}"/>
              </a:ext>
            </a:extLst>
          </p:cNvPr>
          <p:cNvSpPr/>
          <p:nvPr/>
        </p:nvSpPr>
        <p:spPr>
          <a:xfrm>
            <a:off x="9643626" y="3415313"/>
            <a:ext cx="1966907" cy="738664"/>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Converged high-quality Wi-Fi</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and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networks</a:t>
            </a:r>
          </a:p>
        </p:txBody>
      </p:sp>
      <p:sp>
        <p:nvSpPr>
          <p:cNvPr id="16" name="椭圆 15">
            <a:extLst>
              <a:ext uri="{FF2B5EF4-FFF2-40B4-BE49-F238E27FC236}">
                <a16:creationId xmlns:a16="http://schemas.microsoft.com/office/drawing/2014/main" xmlns="" id="{ECB9DF35-5C0C-4772-95BA-5A687B32FC59}"/>
              </a:ext>
            </a:extLst>
          </p:cNvPr>
          <p:cNvSpPr/>
          <p:nvPr/>
        </p:nvSpPr>
        <p:spPr>
          <a:xfrm>
            <a:off x="8531864" y="3553465"/>
            <a:ext cx="1398167" cy="360000"/>
          </a:xfrm>
          <a:prstGeom prst="ellipse">
            <a:avLst/>
          </a:prstGeom>
          <a:noFill/>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Converged management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4B4A848C-326E-407D-9183-55BEC32DCECF}"/>
              </a:ext>
            </a:extLst>
          </p:cNvPr>
          <p:cNvSpPr/>
          <p:nvPr/>
        </p:nvSpPr>
        <p:spPr>
          <a:xfrm>
            <a:off x="9651246" y="4394102"/>
            <a:ext cx="2354568"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ESL-based smart operation supermarket</a:t>
            </a:r>
          </a:p>
        </p:txBody>
      </p:sp>
      <p:sp>
        <p:nvSpPr>
          <p:cNvPr id="18" name="椭圆 17">
            <a:extLst>
              <a:ext uri="{FF2B5EF4-FFF2-40B4-BE49-F238E27FC236}">
                <a16:creationId xmlns:a16="http://schemas.microsoft.com/office/drawing/2014/main" xmlns="" id="{229A5B06-42B7-4212-90A1-F5E74C648E63}"/>
              </a:ext>
            </a:extLst>
          </p:cNvPr>
          <p:cNvSpPr/>
          <p:nvPr/>
        </p:nvSpPr>
        <p:spPr>
          <a:xfrm>
            <a:off x="8531864" y="4476731"/>
            <a:ext cx="1403744" cy="360000"/>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Smart operations</a:t>
            </a:r>
          </a:p>
        </p:txBody>
      </p:sp>
      <p:sp>
        <p:nvSpPr>
          <p:cNvPr id="19" name="椭圆 18">
            <a:extLst>
              <a:ext uri="{FF2B5EF4-FFF2-40B4-BE49-F238E27FC236}">
                <a16:creationId xmlns:a16="http://schemas.microsoft.com/office/drawing/2014/main" xmlns="" id="{9294FB19-FBFF-464D-957E-1160BA39EC00}"/>
              </a:ext>
            </a:extLst>
          </p:cNvPr>
          <p:cNvSpPr>
            <a:spLocks/>
          </p:cNvSpPr>
          <p:nvPr/>
        </p:nvSpPr>
        <p:spPr bwMode="auto">
          <a:xfrm>
            <a:off x="8797873" y="3281178"/>
            <a:ext cx="873361" cy="840717"/>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椭圆 19">
            <a:extLst>
              <a:ext uri="{FF2B5EF4-FFF2-40B4-BE49-F238E27FC236}">
                <a16:creationId xmlns:a16="http://schemas.microsoft.com/office/drawing/2014/main" xmlns="" id="{4293F342-5365-47A6-8EE5-122909D91AAA}"/>
              </a:ext>
            </a:extLst>
          </p:cNvPr>
          <p:cNvSpPr>
            <a:spLocks/>
          </p:cNvSpPr>
          <p:nvPr/>
        </p:nvSpPr>
        <p:spPr bwMode="auto">
          <a:xfrm>
            <a:off x="8797873" y="4213845"/>
            <a:ext cx="873361" cy="840717"/>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矩形 20">
            <a:extLst>
              <a:ext uri="{FF2B5EF4-FFF2-40B4-BE49-F238E27FC236}">
                <a16:creationId xmlns:a16="http://schemas.microsoft.com/office/drawing/2014/main" xmlns="" id="{A70A88F1-F40C-4DA4-B060-5376954FD5BB}"/>
              </a:ext>
            </a:extLst>
          </p:cNvPr>
          <p:cNvSpPr/>
          <p:nvPr/>
        </p:nvSpPr>
        <p:spPr>
          <a:xfrm>
            <a:off x="9651246" y="5287259"/>
            <a:ext cx="1966907" cy="523220"/>
          </a:xfrm>
          <a:prstGeom prst="rect">
            <a:avLst/>
          </a:prstGeom>
        </p:spPr>
        <p:txBody>
          <a:bodyPr wrap="square">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Improved customers' shopping experience</a:t>
            </a:r>
          </a:p>
        </p:txBody>
      </p:sp>
      <p:sp>
        <p:nvSpPr>
          <p:cNvPr id="22" name="椭圆 21">
            <a:extLst>
              <a:ext uri="{FF2B5EF4-FFF2-40B4-BE49-F238E27FC236}">
                <a16:creationId xmlns:a16="http://schemas.microsoft.com/office/drawing/2014/main" xmlns="" id="{9A4AE4EF-D6EC-425B-82A2-773C5E4763F4}"/>
              </a:ext>
            </a:extLst>
          </p:cNvPr>
          <p:cNvSpPr/>
          <p:nvPr/>
        </p:nvSpPr>
        <p:spPr>
          <a:xfrm>
            <a:off x="8330741" y="5418394"/>
            <a:ext cx="1756973" cy="360000"/>
          </a:xfrm>
          <a:prstGeom prst="ellipse">
            <a:avLst/>
          </a:prstGeom>
          <a:ln w="38100">
            <a:noFill/>
          </a:ln>
        </p:spPr>
        <p:txBody>
          <a:bodyPr wrap="square" anchor="ctr">
            <a:noAutofit/>
          </a:bodyPr>
          <a:lstStyle/>
          <a:p>
            <a:pPr algn="ctr" defTabSz="1219444">
              <a:buClr>
                <a:srgbClr val="CC9900"/>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Wireless Internet access</a:t>
            </a:r>
          </a:p>
        </p:txBody>
      </p:sp>
      <p:sp>
        <p:nvSpPr>
          <p:cNvPr id="23" name="椭圆 22">
            <a:extLst>
              <a:ext uri="{FF2B5EF4-FFF2-40B4-BE49-F238E27FC236}">
                <a16:creationId xmlns:a16="http://schemas.microsoft.com/office/drawing/2014/main" xmlns="" id="{6188F9BF-1B31-416A-B325-11F117A7FB59}"/>
              </a:ext>
            </a:extLst>
          </p:cNvPr>
          <p:cNvSpPr>
            <a:spLocks/>
          </p:cNvSpPr>
          <p:nvPr/>
        </p:nvSpPr>
        <p:spPr bwMode="auto">
          <a:xfrm>
            <a:off x="8797873" y="5142269"/>
            <a:ext cx="873361" cy="840717"/>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9" name="矩形 28">
            <a:extLst>
              <a:ext uri="{FF2B5EF4-FFF2-40B4-BE49-F238E27FC236}">
                <a16:creationId xmlns:a16="http://schemas.microsoft.com/office/drawing/2014/main" xmlns="" id="{E5F26979-4E6D-4ED3-8F93-B8A4F3B3C731}"/>
              </a:ext>
            </a:extLst>
          </p:cNvPr>
          <p:cNvSpPr/>
          <p:nvPr/>
        </p:nvSpPr>
        <p:spPr>
          <a:xfrm>
            <a:off x="584924" y="1875839"/>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59"/>
          <p:cNvSpPr/>
          <p:nvPr/>
        </p:nvSpPr>
        <p:spPr>
          <a:xfrm flipH="1">
            <a:off x="1112719" y="3295020"/>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a:t>
            </a:r>
            <a:r>
              <a:rPr lang="en-US" altLang="zh-CN"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nternet</a:t>
            </a:r>
            <a:endParaRPr lang="en-US"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96633" y="4230737"/>
            <a:ext cx="325979" cy="265266"/>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34963" y="4995360"/>
            <a:ext cx="281386" cy="210171"/>
          </a:xfrm>
          <a:prstGeom prst="rect">
            <a:avLst/>
          </a:prstGeom>
        </p:spPr>
      </p:pic>
      <p:pic>
        <p:nvPicPr>
          <p:cNvPr id="34" name="图片 33" descr="AC-蓝.png"/>
          <p:cNvPicPr>
            <a:picLocks noChangeAspect="1"/>
          </p:cNvPicPr>
          <p:nvPr/>
        </p:nvPicPr>
        <p:blipFill>
          <a:blip r:embed="rId5" cstate="print"/>
          <a:stretch>
            <a:fillRect/>
          </a:stretch>
        </p:blipFill>
        <p:spPr>
          <a:xfrm>
            <a:off x="1370204" y="4227510"/>
            <a:ext cx="340576" cy="278653"/>
          </a:xfrm>
          <a:prstGeom prst="rect">
            <a:avLst/>
          </a:prstGeom>
        </p:spPr>
      </p:pic>
      <p:pic>
        <p:nvPicPr>
          <p:cNvPr id="35" name="Picture 3">
            <a:extLst>
              <a:ext uri="{FF2B5EF4-FFF2-40B4-BE49-F238E27FC236}">
                <a16:creationId xmlns:a16="http://schemas.microsoft.com/office/drawing/2014/main" xmlns="" id="{26883B4C-A7EA-4303-AD75-5584C5AF48DC}"/>
              </a:ext>
            </a:extLst>
          </p:cNvPr>
          <p:cNvPicPr>
            <a:picLocks noChangeAspect="1" noChangeArrowheads="1"/>
          </p:cNvPicPr>
          <p:nvPr/>
        </p:nvPicPr>
        <p:blipFill>
          <a:blip r:embed="rId6" cstate="print"/>
          <a:srcRect/>
          <a:stretch>
            <a:fillRect/>
          </a:stretch>
        </p:blipFill>
        <p:spPr bwMode="auto">
          <a:xfrm>
            <a:off x="1226821" y="5813387"/>
            <a:ext cx="660212" cy="165788"/>
          </a:xfrm>
          <a:prstGeom prst="rect">
            <a:avLst/>
          </a:prstGeom>
          <a:noFill/>
          <a:ln w="9525">
            <a:noFill/>
            <a:miter lim="800000"/>
            <a:headEnd/>
            <a:tailEnd/>
          </a:ln>
        </p:spPr>
      </p:pic>
      <p:sp>
        <p:nvSpPr>
          <p:cNvPr id="36" name="314623880">
            <a:extLst>
              <a:ext uri="{FF2B5EF4-FFF2-40B4-BE49-F238E27FC236}">
                <a16:creationId xmlns:a16="http://schemas.microsoft.com/office/drawing/2014/main" xmlns="" id="{7911C793-00AB-43A4-BD6D-499B7257D192}"/>
              </a:ext>
            </a:extLst>
          </p:cNvPr>
          <p:cNvSpPr/>
          <p:nvPr/>
        </p:nvSpPr>
        <p:spPr>
          <a:xfrm>
            <a:off x="338390" y="4960468"/>
            <a:ext cx="1370997" cy="328115"/>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AP4050DN-E</a:t>
            </a:r>
          </a:p>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IoT</a:t>
            </a:r>
            <a:r>
              <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card</a:t>
            </a:r>
          </a:p>
        </p:txBody>
      </p:sp>
      <p:pic>
        <p:nvPicPr>
          <p:cNvPr id="37" name="Picture 3">
            <a:extLst>
              <a:ext uri="{FF2B5EF4-FFF2-40B4-BE49-F238E27FC236}">
                <a16:creationId xmlns:a16="http://schemas.microsoft.com/office/drawing/2014/main" xmlns="" id="{26883B4C-A7EA-4303-AD75-5584C5AF48DC}"/>
              </a:ext>
            </a:extLst>
          </p:cNvPr>
          <p:cNvPicPr>
            <a:picLocks noChangeAspect="1" noChangeArrowheads="1"/>
          </p:cNvPicPr>
          <p:nvPr/>
        </p:nvPicPr>
        <p:blipFill>
          <a:blip r:embed="rId6" cstate="print"/>
          <a:srcRect/>
          <a:stretch>
            <a:fillRect/>
          </a:stretch>
        </p:blipFill>
        <p:spPr bwMode="auto">
          <a:xfrm>
            <a:off x="2649796" y="5813387"/>
            <a:ext cx="660212" cy="165788"/>
          </a:xfrm>
          <a:prstGeom prst="rect">
            <a:avLst/>
          </a:prstGeom>
          <a:noFill/>
          <a:ln w="9525">
            <a:noFill/>
            <a:miter lim="800000"/>
            <a:headEnd/>
            <a:tailEnd/>
          </a:ln>
        </p:spPr>
      </p:pic>
      <p:sp>
        <p:nvSpPr>
          <p:cNvPr id="38" name="314623880">
            <a:extLst>
              <a:ext uri="{FF2B5EF4-FFF2-40B4-BE49-F238E27FC236}">
                <a16:creationId xmlns:a16="http://schemas.microsoft.com/office/drawing/2014/main" xmlns="" id="{7911C793-00AB-43A4-BD6D-499B7257D192}"/>
              </a:ext>
            </a:extLst>
          </p:cNvPr>
          <p:cNvSpPr/>
          <p:nvPr/>
        </p:nvSpPr>
        <p:spPr>
          <a:xfrm>
            <a:off x="2286691" y="6039695"/>
            <a:ext cx="2207935" cy="287880"/>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p>
        </p:txBody>
      </p:sp>
      <p:pic>
        <p:nvPicPr>
          <p:cNvPr id="39" name="图片 38" descr="wifi信号蓝.png"/>
          <p:cNvPicPr>
            <a:picLocks noChangeAspect="1"/>
          </p:cNvPicPr>
          <p:nvPr/>
        </p:nvPicPr>
        <p:blipFill>
          <a:blip r:embed="rId7" cstate="print"/>
          <a:stretch>
            <a:fillRect/>
          </a:stretch>
        </p:blipFill>
        <p:spPr>
          <a:xfrm rot="10800000">
            <a:off x="1523303" y="5281088"/>
            <a:ext cx="282617" cy="236649"/>
          </a:xfrm>
          <a:prstGeom prst="rect">
            <a:avLst/>
          </a:prstGeom>
        </p:spPr>
      </p:pic>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17624" y="4995360"/>
            <a:ext cx="281386" cy="210171"/>
          </a:xfrm>
          <a:prstGeom prst="rect">
            <a:avLst/>
          </a:prstGeom>
        </p:spPr>
      </p:pic>
      <p:pic>
        <p:nvPicPr>
          <p:cNvPr id="41" name="图片 40" descr="wifi信号蓝.png"/>
          <p:cNvPicPr>
            <a:picLocks noChangeAspect="1"/>
          </p:cNvPicPr>
          <p:nvPr/>
        </p:nvPicPr>
        <p:blipFill>
          <a:blip r:embed="rId7" cstate="print"/>
          <a:stretch>
            <a:fillRect/>
          </a:stretch>
        </p:blipFill>
        <p:spPr>
          <a:xfrm rot="10800000">
            <a:off x="2805964" y="5281088"/>
            <a:ext cx="282617" cy="236649"/>
          </a:xfrm>
          <a:prstGeom prst="rect">
            <a:avLst/>
          </a:prstGeom>
        </p:spPr>
      </p:pic>
      <p:cxnSp>
        <p:nvCxnSpPr>
          <p:cNvPr id="42" name="直接连接符 41"/>
          <p:cNvCxnSpPr>
            <a:stCxn id="33" idx="0"/>
            <a:endCxn id="32" idx="2"/>
          </p:cNvCxnSpPr>
          <p:nvPr/>
        </p:nvCxnSpPr>
        <p:spPr>
          <a:xfrm flipV="1">
            <a:off x="1675656" y="4496003"/>
            <a:ext cx="683967" cy="499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a:endCxn id="32" idx="2"/>
          </p:cNvCxnSpPr>
          <p:nvPr/>
        </p:nvCxnSpPr>
        <p:spPr>
          <a:xfrm flipH="1" flipV="1">
            <a:off x="2359623" y="4496003"/>
            <a:ext cx="598694" cy="499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4" idx="3"/>
            <a:endCxn id="32" idx="1"/>
          </p:cNvCxnSpPr>
          <p:nvPr/>
        </p:nvCxnSpPr>
        <p:spPr>
          <a:xfrm flipV="1">
            <a:off x="1710780" y="4363370"/>
            <a:ext cx="485853" cy="346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0"/>
            <a:endCxn id="47" idx="3"/>
          </p:cNvCxnSpPr>
          <p:nvPr/>
        </p:nvCxnSpPr>
        <p:spPr>
          <a:xfrm flipH="1" flipV="1">
            <a:off x="1655470" y="3737409"/>
            <a:ext cx="704153" cy="493328"/>
          </a:xfrm>
          <a:prstGeom prst="line">
            <a:avLst/>
          </a:prstGeom>
        </p:spPr>
        <p:style>
          <a:lnRef idx="1">
            <a:schemeClr val="accent1"/>
          </a:lnRef>
          <a:fillRef idx="0">
            <a:schemeClr val="accent1"/>
          </a:fillRef>
          <a:effectRef idx="0">
            <a:schemeClr val="accent1"/>
          </a:effectRef>
          <a:fontRef idx="minor">
            <a:schemeClr val="tx1"/>
          </a:fontRef>
        </p:style>
      </p:cxnSp>
      <p:pic>
        <p:nvPicPr>
          <p:cNvPr id="47" name="图片 46"/>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1292179" y="3588459"/>
            <a:ext cx="363291" cy="297899"/>
          </a:xfrm>
          <a:prstGeom prst="rect">
            <a:avLst/>
          </a:prstGeom>
        </p:spPr>
      </p:pic>
      <p:grpSp>
        <p:nvGrpSpPr>
          <p:cNvPr id="48" name="组合 120">
            <a:extLst>
              <a:ext uri="{FF2B5EF4-FFF2-40B4-BE49-F238E27FC236}">
                <a16:creationId xmlns:a16="http://schemas.microsoft.com/office/drawing/2014/main" xmlns="" id="{11D4021A-D445-4F69-B112-B59564640885}"/>
              </a:ext>
            </a:extLst>
          </p:cNvPr>
          <p:cNvGrpSpPr/>
          <p:nvPr/>
        </p:nvGrpSpPr>
        <p:grpSpPr>
          <a:xfrm>
            <a:off x="2675185" y="3218189"/>
            <a:ext cx="330501" cy="270401"/>
            <a:chOff x="1814513" y="2640013"/>
            <a:chExt cx="933450" cy="731837"/>
          </a:xfrm>
          <a:solidFill>
            <a:srgbClr val="0070C0"/>
          </a:solidFill>
        </p:grpSpPr>
        <p:sp>
          <p:nvSpPr>
            <p:cNvPr id="49" name="Freeform 15">
              <a:extLst>
                <a:ext uri="{FF2B5EF4-FFF2-40B4-BE49-F238E27FC236}">
                  <a16:creationId xmlns:a16="http://schemas.microsoft.com/office/drawing/2014/main" xmlns="" id="{0E107082-9E45-4E23-A301-A9F1B5D0FE88}"/>
                </a:ext>
              </a:extLst>
            </p:cNvPr>
            <p:cNvSpPr>
              <a:spLocks noEditPoints="1"/>
            </p:cNvSpPr>
            <p:nvPr/>
          </p:nvSpPr>
          <p:spPr bwMode="auto">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Freeform 16">
              <a:extLst>
                <a:ext uri="{FF2B5EF4-FFF2-40B4-BE49-F238E27FC236}">
                  <a16:creationId xmlns:a16="http://schemas.microsoft.com/office/drawing/2014/main" xmlns="" id="{2039FB0E-F435-46C0-9BE3-54BF63960AA2}"/>
                </a:ext>
              </a:extLst>
            </p:cNvPr>
            <p:cNvSpPr/>
            <p:nvPr/>
          </p:nvSpPr>
          <p:spPr bwMode="auto">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Freeform 17">
              <a:extLst>
                <a:ext uri="{FF2B5EF4-FFF2-40B4-BE49-F238E27FC236}">
                  <a16:creationId xmlns:a16="http://schemas.microsoft.com/office/drawing/2014/main" xmlns="" id="{0D46544C-0344-4C99-8E67-C68C9DC65833}"/>
                </a:ext>
              </a:extLst>
            </p:cNvPr>
            <p:cNvSpPr/>
            <p:nvPr/>
          </p:nvSpPr>
          <p:spPr bwMode="auto">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18">
              <a:extLst>
                <a:ext uri="{FF2B5EF4-FFF2-40B4-BE49-F238E27FC236}">
                  <a16:creationId xmlns:a16="http://schemas.microsoft.com/office/drawing/2014/main" xmlns="" id="{07C39856-B328-4925-9265-84EDE0930DF8}"/>
                </a:ext>
              </a:extLst>
            </p:cNvPr>
            <p:cNvSpPr>
              <a:spLocks noEditPoints="1"/>
            </p:cNvSpPr>
            <p:nvPr/>
          </p:nvSpPr>
          <p:spPr bwMode="auto">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19">
              <a:extLst>
                <a:ext uri="{FF2B5EF4-FFF2-40B4-BE49-F238E27FC236}">
                  <a16:creationId xmlns:a16="http://schemas.microsoft.com/office/drawing/2014/main" xmlns="" id="{36671134-225E-4B1C-A63A-6781D3EFB277}"/>
                </a:ext>
              </a:extLst>
            </p:cNvPr>
            <p:cNvSpPr/>
            <p:nvPr/>
          </p:nvSpPr>
          <p:spPr bwMode="auto">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20">
              <a:extLst>
                <a:ext uri="{FF2B5EF4-FFF2-40B4-BE49-F238E27FC236}">
                  <a16:creationId xmlns:a16="http://schemas.microsoft.com/office/drawing/2014/main" xmlns="" id="{AE12DBE2-A481-421F-B6B0-83841C8EB8E0}"/>
                </a:ext>
              </a:extLst>
            </p:cNvPr>
            <p:cNvSpPr/>
            <p:nvPr/>
          </p:nvSpPr>
          <p:spPr bwMode="auto">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21">
              <a:extLst>
                <a:ext uri="{FF2B5EF4-FFF2-40B4-BE49-F238E27FC236}">
                  <a16:creationId xmlns:a16="http://schemas.microsoft.com/office/drawing/2014/main" xmlns="" id="{88471F47-ECFE-4204-AE1F-5A489FDB87C4}"/>
                </a:ext>
              </a:extLst>
            </p:cNvPr>
            <p:cNvSpPr/>
            <p:nvPr/>
          </p:nvSpPr>
          <p:spPr bwMode="auto">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Freeform 22">
              <a:extLst>
                <a:ext uri="{FF2B5EF4-FFF2-40B4-BE49-F238E27FC236}">
                  <a16:creationId xmlns:a16="http://schemas.microsoft.com/office/drawing/2014/main" xmlns="" id="{B5455CEE-EE4D-4BE6-A71E-18A2ABC7735C}"/>
                </a:ext>
              </a:extLst>
            </p:cNvPr>
            <p:cNvSpPr/>
            <p:nvPr/>
          </p:nvSpPr>
          <p:spPr bwMode="auto">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Freeform 23">
              <a:extLst>
                <a:ext uri="{FF2B5EF4-FFF2-40B4-BE49-F238E27FC236}">
                  <a16:creationId xmlns:a16="http://schemas.microsoft.com/office/drawing/2014/main" xmlns="" id="{E7D2F0FE-7E34-4EF5-8D67-2AE4AA6D5CD8}"/>
                </a:ext>
              </a:extLst>
            </p:cNvPr>
            <p:cNvSpPr/>
            <p:nvPr/>
          </p:nvSpPr>
          <p:spPr bwMode="auto">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8" name="弧形 57">
            <a:extLst>
              <a:ext uri="{FF2B5EF4-FFF2-40B4-BE49-F238E27FC236}">
                <a16:creationId xmlns:a16="http://schemas.microsoft.com/office/drawing/2014/main" xmlns="" id="{886006DC-FEC0-42C0-9375-40A3C653565C}"/>
              </a:ext>
            </a:extLst>
          </p:cNvPr>
          <p:cNvSpPr/>
          <p:nvPr/>
        </p:nvSpPr>
        <p:spPr>
          <a:xfrm>
            <a:off x="2843365" y="3201830"/>
            <a:ext cx="923642" cy="865852"/>
          </a:xfrm>
          <a:prstGeom prst="arc">
            <a:avLst>
              <a:gd name="adj1" fmla="val 14445679"/>
              <a:gd name="adj2" fmla="val 10762572"/>
            </a:avLst>
          </a:prstGeom>
          <a:noFill/>
          <a:ln w="12700" cap="rnd" cmpd="sng" algn="ctr">
            <a:solidFill>
              <a:srgbClr val="0070C0"/>
            </a:solidFill>
            <a:prstDash val="solid"/>
            <a:miter lim="800000"/>
            <a:tailEnd type="oval" w="sm" len="sm"/>
          </a:ln>
          <a:effectLst/>
        </p:spPr>
        <p:txBody>
          <a:bodyPr rtlCol="0" anchor="ctr"/>
          <a:lstStyle/>
          <a:p>
            <a:pPr algn="ctr" defTabSz="456565"/>
            <a:endParaRPr lang="zh-CN" altLang="en-US" sz="1050" ker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225">
            <a:extLst>
              <a:ext uri="{FF2B5EF4-FFF2-40B4-BE49-F238E27FC236}">
                <a16:creationId xmlns:a16="http://schemas.microsoft.com/office/drawing/2014/main" xmlns="" id="{3038B91D-8FDD-483B-B389-68B517AD0D91}"/>
              </a:ext>
            </a:extLst>
          </p:cNvPr>
          <p:cNvSpPr txBox="1">
            <a:spLocks noChangeArrowheads="1"/>
          </p:cNvSpPr>
          <p:nvPr/>
        </p:nvSpPr>
        <p:spPr bwMode="auto">
          <a:xfrm>
            <a:off x="2872971" y="3324702"/>
            <a:ext cx="999410" cy="646331"/>
          </a:xfrm>
          <a:prstGeom prst="rect">
            <a:avLst/>
          </a:prstGeom>
          <a:noFill/>
          <a:ln w="9525">
            <a:noFill/>
            <a:miter lim="800000"/>
          </a:ln>
        </p:spPr>
        <p:txBody>
          <a:bodyPr wrap="square">
            <a:spAutoFit/>
          </a:bodyPr>
          <a:lstStyle/>
          <a:p>
            <a:pPr>
              <a:buSzPct val="100000"/>
            </a:pPr>
            <a:r>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Store management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a:t>
            </a:r>
          </a:p>
        </p:txBody>
      </p:sp>
      <p:cxnSp>
        <p:nvCxnSpPr>
          <p:cNvPr id="60" name="直接连接符 59"/>
          <p:cNvCxnSpPr>
            <a:stCxn id="32" idx="0"/>
          </p:cNvCxnSpPr>
          <p:nvPr/>
        </p:nvCxnSpPr>
        <p:spPr>
          <a:xfrm flipV="1">
            <a:off x="2359623" y="3906524"/>
            <a:ext cx="552424" cy="324213"/>
          </a:xfrm>
          <a:prstGeom prst="line">
            <a:avLst/>
          </a:prstGeom>
        </p:spPr>
        <p:style>
          <a:lnRef idx="1">
            <a:schemeClr val="accent1"/>
          </a:lnRef>
          <a:fillRef idx="0">
            <a:schemeClr val="accent1"/>
          </a:fillRef>
          <a:effectRef idx="0">
            <a:schemeClr val="accent1"/>
          </a:effectRef>
          <a:fontRef idx="minor">
            <a:schemeClr val="tx1"/>
          </a:fontRef>
        </p:style>
      </p:cxnSp>
      <p:sp>
        <p:nvSpPr>
          <p:cNvPr id="61" name="314623880">
            <a:extLst>
              <a:ext uri="{FF2B5EF4-FFF2-40B4-BE49-F238E27FC236}">
                <a16:creationId xmlns:a16="http://schemas.microsoft.com/office/drawing/2014/main" xmlns="" id="{7911C793-00AB-43A4-BD6D-499B7257D192}"/>
              </a:ext>
            </a:extLst>
          </p:cNvPr>
          <p:cNvSpPr/>
          <p:nvPr/>
        </p:nvSpPr>
        <p:spPr>
          <a:xfrm>
            <a:off x="579396" y="6028421"/>
            <a:ext cx="2166179" cy="287880"/>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p>
        </p:txBody>
      </p:sp>
      <p:sp>
        <p:nvSpPr>
          <p:cNvPr id="62" name="314623880">
            <a:extLst>
              <a:ext uri="{FF2B5EF4-FFF2-40B4-BE49-F238E27FC236}">
                <a16:creationId xmlns:a16="http://schemas.microsoft.com/office/drawing/2014/main" xmlns="" id="{7911C793-00AB-43A4-BD6D-499B7257D192}"/>
              </a:ext>
            </a:extLst>
          </p:cNvPr>
          <p:cNvSpPr/>
          <p:nvPr/>
        </p:nvSpPr>
        <p:spPr>
          <a:xfrm>
            <a:off x="2982866" y="4985438"/>
            <a:ext cx="1370997" cy="328115"/>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AP4050DN-E</a:t>
            </a:r>
          </a:p>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IoT</a:t>
            </a:r>
            <a:r>
              <a:rPr lang="zh-CN" altLang="en-US"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card</a:t>
            </a:r>
          </a:p>
        </p:txBody>
      </p:sp>
      <p:sp>
        <p:nvSpPr>
          <p:cNvPr id="63" name="314623880">
            <a:extLst>
              <a:ext uri="{FF2B5EF4-FFF2-40B4-BE49-F238E27FC236}">
                <a16:creationId xmlns:a16="http://schemas.microsoft.com/office/drawing/2014/main" xmlns="" id="{7911C793-00AB-43A4-BD6D-499B7257D192}"/>
              </a:ext>
            </a:extLst>
          </p:cNvPr>
          <p:cNvSpPr/>
          <p:nvPr/>
        </p:nvSpPr>
        <p:spPr>
          <a:xfrm>
            <a:off x="2317961" y="4228839"/>
            <a:ext cx="1048464" cy="247892"/>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a:t>
            </a:r>
          </a:p>
        </p:txBody>
      </p:sp>
      <p:sp>
        <p:nvSpPr>
          <p:cNvPr id="64" name="314623880">
            <a:extLst>
              <a:ext uri="{FF2B5EF4-FFF2-40B4-BE49-F238E27FC236}">
                <a16:creationId xmlns:a16="http://schemas.microsoft.com/office/drawing/2014/main" xmlns="" id="{7911C793-00AB-43A4-BD6D-499B7257D192}"/>
              </a:ext>
            </a:extLst>
          </p:cNvPr>
          <p:cNvSpPr/>
          <p:nvPr/>
        </p:nvSpPr>
        <p:spPr>
          <a:xfrm>
            <a:off x="555955" y="4242891"/>
            <a:ext cx="1048464" cy="247892"/>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WAC</a:t>
            </a:r>
          </a:p>
        </p:txBody>
      </p:sp>
    </p:spTree>
    <p:extLst>
      <p:ext uri="{BB962C8B-B14F-4D97-AF65-F5344CB8AC3E}">
        <p14:creationId xmlns:p14="http://schemas.microsoft.com/office/powerpoint/2010/main" val="38019221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(Multiple) </a:t>
            </a:r>
            <a:r>
              <a:rPr lang="en-US" smtClean="0">
                <a:sym typeface="Huawei Sans" panose="020C0503030203020204" pitchFamily="34" charset="0"/>
              </a:rPr>
              <a:t>Which </a:t>
            </a:r>
            <a:r>
              <a:rPr lang="en-US" dirty="0">
                <a:sym typeface="Huawei Sans" panose="020C0503030203020204" pitchFamily="34" charset="0"/>
              </a:rPr>
              <a:t>of the following layers are available for openness on Huawei intent-driven campus </a:t>
            </a:r>
            <a:r>
              <a:rPr lang="en-US">
                <a:sym typeface="Huawei Sans" panose="020C0503030203020204" pitchFamily="34" charset="0"/>
              </a:rPr>
              <a:t>networks</a:t>
            </a:r>
            <a:r>
              <a:rPr lang="en-US" smtClean="0">
                <a:sym typeface="Huawei Sans" panose="020C0503030203020204" pitchFamily="34" charset="0"/>
              </a:rPr>
              <a:t>? </a:t>
            </a:r>
            <a:r>
              <a:rPr lang="en-US" altLang="zh-CN"/>
              <a:t>(     )</a:t>
            </a:r>
            <a:endParaRPr lang="en-US" dirty="0">
              <a:sym typeface="Huawei Sans" panose="020C0503030203020204" pitchFamily="34" charset="0"/>
            </a:endParaRPr>
          </a:p>
          <a:p>
            <a:pPr lvl="1"/>
            <a:r>
              <a:rPr lang="en-US" sz="2000" dirty="0">
                <a:ea typeface="方正兰亭黑简体" panose="02000000000000000000" pitchFamily="2" charset="-122"/>
                <a:sym typeface="Huawei Sans" panose="020C0503030203020204" pitchFamily="34" charset="0"/>
              </a:rPr>
              <a:t>Application layer</a:t>
            </a:r>
          </a:p>
          <a:p>
            <a:pPr lvl="1"/>
            <a:r>
              <a:rPr lang="en-US" sz="2000" dirty="0">
                <a:ea typeface="方正兰亭黑简体" panose="02000000000000000000" pitchFamily="2" charset="-122"/>
                <a:sym typeface="Huawei Sans" panose="020C0503030203020204" pitchFamily="34" charset="0"/>
              </a:rPr>
              <a:t>Platform layer</a:t>
            </a:r>
          </a:p>
          <a:p>
            <a:pPr lvl="1"/>
            <a:r>
              <a:rPr lang="en-US" sz="2000" dirty="0">
                <a:ea typeface="方正兰亭黑简体" panose="02000000000000000000" pitchFamily="2" charset="-122"/>
                <a:sym typeface="Huawei Sans" panose="020C0503030203020204" pitchFamily="34" charset="0"/>
              </a:rPr>
              <a:t>Network layer</a:t>
            </a:r>
          </a:p>
          <a:p>
            <a:pPr lvl="1"/>
            <a:r>
              <a:rPr lang="en-US" sz="2000" dirty="0">
                <a:ea typeface="方正兰亭黑简体" panose="02000000000000000000" pitchFamily="2" charset="-122"/>
                <a:sym typeface="Huawei Sans" panose="020C0503030203020204" pitchFamily="34" charset="0"/>
              </a:rPr>
              <a:t>Terminal layer</a:t>
            </a:r>
            <a:endParaRPr lang="en-US" altLang="zh-CN" sz="2000" dirty="0">
              <a:ea typeface="方正兰亭黑简体" panose="02000000000000000000" pitchFamily="2" charset="-122"/>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8832545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a:sym typeface="Huawei Sans" panose="020C0503030203020204" pitchFamily="34" charset="0"/>
              </a:rPr>
              <a:t>This course describes the architecture, cooperation scenarios, and API packet structure involved in Huawei CloudCampus Solution to help readers understand the basic </a:t>
            </a:r>
            <a:r>
              <a:rPr lang="en-US" altLang="zh-CN">
                <a:sym typeface="Huawei Sans" panose="020C0503030203020204" pitchFamily="34" charset="0"/>
              </a:rPr>
              <a:t>ecosystem openness </a:t>
            </a:r>
            <a:r>
              <a:rPr lang="en-US">
                <a:sym typeface="Huawei Sans" panose="020C0503030203020204" pitchFamily="34" charset="0"/>
              </a:rPr>
              <a:t>capabilities of Huawei CloudCampus Solution and provide guides for interconnection between iMaster NCE and third-party applications based on these </a:t>
            </a:r>
            <a:r>
              <a:rPr lang="en-US" altLang="zh-CN">
                <a:sym typeface="Huawei Sans" panose="020C0503030203020204" pitchFamily="34" charset="0"/>
              </a:rPr>
              <a:t>capabilities</a:t>
            </a:r>
            <a:r>
              <a:rPr lang="en-US">
                <a:sym typeface="Huawei Sans" panose="020C0503030203020204" pitchFamily="34" charset="0"/>
              </a:rPr>
              <a:t>. It also helps MSPs, VAS application partners, and customers quickly implement system interconnection and service convergence, and helps customers and partners leverage network values.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099566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ym typeface="Huawei Sans" panose="020C0503030203020204" pitchFamily="34" charset="0"/>
              </a:rPr>
              <a:t>Developer community:</a:t>
            </a:r>
            <a:endParaRPr lang="en-US" altLang="zh-CN">
              <a:sym typeface="Huawei Sans" panose="020C0503030203020204" pitchFamily="34" charset="0"/>
            </a:endParaRPr>
          </a:p>
          <a:p>
            <a:pPr lvl="1"/>
            <a:r>
              <a:rPr lang="en-US">
                <a:latin typeface="Huawei Sans" panose="020C0503030203020204" pitchFamily="34" charset="0"/>
                <a:ea typeface="方正兰亭黑简体" panose="02000000000000000000" pitchFamily="2" charset="-122"/>
                <a:sym typeface="Huawei Sans" panose="020C0503030203020204" pitchFamily="34" charset="0"/>
              </a:rPr>
              <a:t>https://developer.huaweicloud.com/techfield/network.html#CloudCampus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77273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305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U</a:t>
            </a:r>
            <a:r>
              <a:rPr lang="en-US" altLang="zh-CN">
                <a:latin typeface="Huawei Sans" panose="020C0503030203020204" pitchFamily="34" charset="0"/>
                <a:ea typeface="方正兰亭黑简体" panose="02000000000000000000" pitchFamily="2" charset="-122"/>
                <a:sym typeface="Huawei Sans" panose="020C0503030203020204" pitchFamily="34" charset="0"/>
              </a:rPr>
              <a:t>pon</a:t>
            </a:r>
            <a:r>
              <a:rPr lang="en-US">
                <a:latin typeface="Huawei Sans" panose="020C0503030203020204" pitchFamily="34" charset="0"/>
                <a:ea typeface="方正兰亭黑简体" panose="02000000000000000000" pitchFamily="2" charset="-122"/>
                <a:sym typeface="Huawei Sans" panose="020C0503030203020204" pitchFamily="34" charset="0"/>
              </a:rPr>
              <a:t> completion of this course, you will be able to:</a:t>
            </a:r>
          </a:p>
          <a:p>
            <a:pPr lvl="1"/>
            <a:r>
              <a:rPr lang="en-US">
                <a:sym typeface="Huawei Sans" panose="020C0503030203020204" pitchFamily="34" charset="0"/>
              </a:rPr>
              <a:t>Describe Huawei CloudCampus Solution.</a:t>
            </a:r>
            <a:endParaRPr lang="en-US" altLang="zh-CN">
              <a:sym typeface="Huawei Sans" panose="020C0503030203020204" pitchFamily="34" charset="0"/>
            </a:endParaRPr>
          </a:p>
          <a:p>
            <a:pPr lvl="1"/>
            <a:r>
              <a:rPr lang="en-US">
                <a:sym typeface="Huawei Sans" panose="020C0503030203020204" pitchFamily="34" charset="0"/>
              </a:rPr>
              <a:t>Describe main open APIs of iMaster NCE-Campus.</a:t>
            </a:r>
            <a:endParaRPr lang="en-US" altLang="zh-CN">
              <a:sym typeface="Huawei Sans" panose="020C0503030203020204" pitchFamily="34" charset="0"/>
            </a:endParaRPr>
          </a:p>
          <a:p>
            <a:pPr lvl="1"/>
            <a:r>
              <a:rPr lang="en-US">
                <a:sym typeface="Huawei Sans" panose="020C0503030203020204" pitchFamily="34" charset="0"/>
              </a:rPr>
              <a:t>Describe typical application scenarios of iMaster NCE-Campus.</a:t>
            </a:r>
            <a:endParaRPr lang="en-US" altLang="zh-CN" dirty="0">
              <a:sym typeface="Huawei Sans" panose="020C0503030203020204" pitchFamily="34" charset="0"/>
            </a:endParaRPr>
          </a:p>
        </p:txBody>
      </p:sp>
    </p:spTree>
    <p:extLst>
      <p:ext uri="{BB962C8B-B14F-4D97-AF65-F5344CB8AC3E}">
        <p14:creationId xmlns:p14="http://schemas.microsoft.com/office/powerpoint/2010/main" val="6249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3943405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矩形 284"/>
          <p:cNvSpPr/>
          <p:nvPr/>
        </p:nvSpPr>
        <p:spPr>
          <a:xfrm>
            <a:off x="6430280" y="5082879"/>
            <a:ext cx="5318807" cy="13475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矩形 283"/>
          <p:cNvSpPr/>
          <p:nvPr/>
        </p:nvSpPr>
        <p:spPr>
          <a:xfrm>
            <a:off x="6444712" y="2097686"/>
            <a:ext cx="5304375" cy="295807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矩形 282"/>
          <p:cNvSpPr/>
          <p:nvPr/>
        </p:nvSpPr>
        <p:spPr>
          <a:xfrm>
            <a:off x="6500973" y="1269510"/>
            <a:ext cx="5248115" cy="79704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Huawei CloudCampus Solution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64">
            <a:extLst>
              <a:ext uri="{FF2B5EF4-FFF2-40B4-BE49-F238E27FC236}">
                <a16:creationId xmlns:a16="http://schemas.microsoft.com/office/drawing/2014/main" xmlns="" id="{7F5C853B-C84A-43F2-937C-22A2BB81ECEF}"/>
              </a:ext>
            </a:extLst>
          </p:cNvPr>
          <p:cNvSpPr txBox="1">
            <a:spLocks noChangeArrowheads="1"/>
          </p:cNvSpPr>
          <p:nvPr/>
        </p:nvSpPr>
        <p:spPr bwMode="auto">
          <a:xfrm>
            <a:off x="7024885" y="1305574"/>
            <a:ext cx="4300340"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Open</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architecture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Pre-integration and easy integration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Pre-integrates the offerings from 30+ ecosystem partners and a feature database of 360+ terminals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300+ APIs of four types for easy integration with third-party vendors.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文本框 8">
            <a:extLst>
              <a:ext uri="{FF2B5EF4-FFF2-40B4-BE49-F238E27FC236}">
                <a16:creationId xmlns:a16="http://schemas.microsoft.com/office/drawing/2014/main" xmlns="" id="{FB83F7E3-BA5E-4C77-966B-1E5613424A39}"/>
              </a:ext>
            </a:extLst>
          </p:cNvPr>
          <p:cNvSpPr txBox="1">
            <a:spLocks noChangeArrowheads="1"/>
          </p:cNvSpPr>
          <p:nvPr/>
        </p:nvSpPr>
        <p:spPr bwMode="auto">
          <a:xfrm>
            <a:off x="7002860" y="3270304"/>
            <a:ext cx="4594394" cy="92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Secure</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threat defense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Proactive threat defense </a:t>
            </a:r>
            <a:r>
              <a:rPr lang="en-US" sz="1200">
                <a:latin typeface="Huawei Sans" panose="020C0503030203020204" pitchFamily="34" charset="0"/>
                <a:ea typeface="方正兰亭黑简体" panose="02000000000000000000" pitchFamily="2" charset="-122"/>
                <a:sym typeface="Huawei Sans" panose="020C0503030203020204" pitchFamily="34" charset="0"/>
              </a:rPr>
              <a:t>and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collaborative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Collects real-time data through security probes to implement network-wide security situation awareness.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Proactively identifies and handles security threats based on a security engine, with a threat identification rate of over 99%.</a:t>
            </a:r>
          </a:p>
        </p:txBody>
      </p:sp>
      <p:sp>
        <p:nvSpPr>
          <p:cNvPr id="269" name="文本框 64">
            <a:extLst>
              <a:ext uri="{FF2B5EF4-FFF2-40B4-BE49-F238E27FC236}">
                <a16:creationId xmlns:a16="http://schemas.microsoft.com/office/drawing/2014/main" xmlns="" id="{E7736EED-8646-4A86-91AA-A289A07554E6}"/>
              </a:ext>
            </a:extLst>
          </p:cNvPr>
          <p:cNvSpPr txBox="1">
            <a:spLocks noChangeArrowheads="1"/>
          </p:cNvSpPr>
          <p:nvPr/>
        </p:nvSpPr>
        <p:spPr bwMode="auto">
          <a:xfrm>
            <a:off x="6982982" y="5095592"/>
            <a:ext cx="4864631" cy="1338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Ultra-broadband</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bearer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Scenario-specific innovations </a:t>
            </a:r>
            <a:r>
              <a:rPr lang="en-US" sz="1200">
                <a:latin typeface="Huawei Sans" panose="020C0503030203020204" pitchFamily="34" charset="0"/>
                <a:ea typeface="方正兰亭黑简体" panose="02000000000000000000" pitchFamily="2" charset="-122"/>
                <a:sym typeface="Huawei Sans" panose="020C0503030203020204" pitchFamily="34" charset="0"/>
              </a:rPr>
              <a:t>and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ultra-broadband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Ultra-broadband forwarding: 100GE core switches, ensuring non-blocking high-speed forwarding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Ultra-broadband access: Industry's first commercial Wi-Fi 6 APs, successfully delivered to 10+ customers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Scenario-specific innovations: All-scenario WLAN solutions ideal for coverage needs in different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Convergence of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Wi-Fi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Zigbee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RFID, BLE, and UWB)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64">
            <a:extLst>
              <a:ext uri="{FF2B5EF4-FFF2-40B4-BE49-F238E27FC236}">
                <a16:creationId xmlns:a16="http://schemas.microsoft.com/office/drawing/2014/main" xmlns="" id="{FEEFDF66-773F-4083-A351-5F9FF2AEB31C}"/>
              </a:ext>
            </a:extLst>
          </p:cNvPr>
          <p:cNvSpPr txBox="1">
            <a:spLocks noChangeArrowheads="1"/>
          </p:cNvSpPr>
          <p:nvPr/>
        </p:nvSpPr>
        <p:spPr bwMode="auto">
          <a:xfrm>
            <a:off x="7002860" y="2133314"/>
            <a:ext cx="4587823" cy="120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buClr>
                <a:prstClr val="black"/>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Simplified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deployment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Automated deployment </a:t>
            </a:r>
            <a:r>
              <a:rPr lang="en-US" sz="1200">
                <a:latin typeface="Huawei Sans" panose="020C0503030203020204" pitchFamily="34" charset="0"/>
                <a:ea typeface="方正兰亭黑简体" panose="02000000000000000000" pitchFamily="2" charset="-122"/>
                <a:sym typeface="Huawei Sans" panose="020C0503030203020204" pitchFamily="34" charset="0"/>
              </a:rPr>
              <a:t>and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cloud-based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architecture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Automation: automatic deployment based on the policy engine, with 50% higher efficiency</a:t>
            </a: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Virtualization: VXLAN-based network virtualization, achieving one network for multiple purposes.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Cloudification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full-lifecycle cloud management service, deploying a branch network in minutes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文本框 8">
            <a:extLst>
              <a:ext uri="{FF2B5EF4-FFF2-40B4-BE49-F238E27FC236}">
                <a16:creationId xmlns:a16="http://schemas.microsoft.com/office/drawing/2014/main" xmlns="" id="{A2384706-C42A-4C72-8CE0-8507384291CB}"/>
              </a:ext>
            </a:extLst>
          </p:cNvPr>
          <p:cNvSpPr txBox="1">
            <a:spLocks noChangeArrowheads="1"/>
          </p:cNvSpPr>
          <p:nvPr/>
        </p:nvSpPr>
        <p:spPr bwMode="auto">
          <a:xfrm>
            <a:off x="7002860" y="4166154"/>
            <a:ext cx="4594394" cy="92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1218906">
              <a:lnSpc>
                <a:spcPct val="75000"/>
              </a:lnSpc>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Intelligent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O&amp;M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Experience visibility and </a:t>
            </a:r>
            <a:r>
              <a:rPr lang="en-US" sz="1200">
                <a:latin typeface="Huawei Sans" panose="020C0503030203020204" pitchFamily="34" charset="0"/>
                <a:ea typeface="方正兰亭黑简体" panose="02000000000000000000" pitchFamily="2" charset="-122"/>
                <a:sym typeface="Huawei Sans" panose="020C0503030203020204" pitchFamily="34" charset="0"/>
              </a:rPr>
              <a:t>prediction-based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collection in seconds through telemetry, achieving user experience awareness throughout the journey.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85% fault identification rate based on expert experience and AI-based dynamic baseline exception detection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圆角矩形 827">
            <a:extLst>
              <a:ext uri="{FF2B5EF4-FFF2-40B4-BE49-F238E27FC236}">
                <a16:creationId xmlns:a16="http://schemas.microsoft.com/office/drawing/2014/main" xmlns="" id="{A0CEDAD7-C3FA-4666-8B98-CCA05588E88F}"/>
              </a:ext>
            </a:extLst>
          </p:cNvPr>
          <p:cNvSpPr/>
          <p:nvPr/>
        </p:nvSpPr>
        <p:spPr bwMode="auto">
          <a:xfrm>
            <a:off x="6080534" y="1239144"/>
            <a:ext cx="868676" cy="846366"/>
          </a:xfrm>
          <a:prstGeom prst="roundRect">
            <a:avLst>
              <a:gd name="adj" fmla="val 4536"/>
            </a:avLst>
          </a:prstGeom>
          <a:solidFill>
            <a:srgbClr val="00B0F0"/>
          </a:solidFill>
          <a:ln w="6350" cap="flat" cmpd="sng" algn="ctr">
            <a:solidFill>
              <a:srgbClr val="99DFF9"/>
            </a:solid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Open</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ecosystem</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76" name="直接连接符 275">
            <a:extLst>
              <a:ext uri="{FF2B5EF4-FFF2-40B4-BE49-F238E27FC236}">
                <a16:creationId xmlns:a16="http://schemas.microsoft.com/office/drawing/2014/main" xmlns="" id="{48E7AE2F-DE42-4DF5-B042-0DCEA39FB05F}"/>
              </a:ext>
            </a:extLst>
          </p:cNvPr>
          <p:cNvCxnSpPr/>
          <p:nvPr/>
        </p:nvCxnSpPr>
        <p:spPr>
          <a:xfrm flipV="1">
            <a:off x="7024885" y="3237122"/>
            <a:ext cx="4872254" cy="7256"/>
          </a:xfrm>
          <a:prstGeom prst="line">
            <a:avLst/>
          </a:prstGeom>
          <a:noFill/>
          <a:ln w="6350" cap="flat" cmpd="sng" algn="ctr">
            <a:solidFill>
              <a:schemeClr val="bg1">
                <a:lumMod val="40000"/>
                <a:lumOff val="60000"/>
              </a:schemeClr>
            </a:solidFill>
            <a:prstDash val="dash"/>
            <a:round/>
            <a:headEnd type="none" w="med" len="med"/>
            <a:tailEnd type="none" w="med" len="med"/>
          </a:ln>
          <a:effectLst/>
        </p:spPr>
      </p:cxnSp>
      <p:sp>
        <p:nvSpPr>
          <p:cNvPr id="278" name="圆角矩形 831">
            <a:extLst>
              <a:ext uri="{FF2B5EF4-FFF2-40B4-BE49-F238E27FC236}">
                <a16:creationId xmlns:a16="http://schemas.microsoft.com/office/drawing/2014/main" xmlns="" id="{53922886-C890-409A-A14E-7E0E2A925E77}"/>
              </a:ext>
            </a:extLst>
          </p:cNvPr>
          <p:cNvSpPr/>
          <p:nvPr/>
        </p:nvSpPr>
        <p:spPr bwMode="auto">
          <a:xfrm>
            <a:off x="6080534" y="2093675"/>
            <a:ext cx="862130" cy="2972022"/>
          </a:xfrm>
          <a:prstGeom prst="roundRect">
            <a:avLst>
              <a:gd name="adj" fmla="val 4536"/>
            </a:avLst>
          </a:prstGeom>
          <a:solidFill>
            <a:srgbClr val="00B0F0"/>
          </a:solidFill>
          <a:ln w="6350" cap="flat" cmpd="sng" algn="ctr">
            <a:solidFill>
              <a:srgbClr val="99DFF9"/>
            </a:solid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Smart</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00" name="组合 299"/>
          <p:cNvGrpSpPr/>
          <p:nvPr/>
        </p:nvGrpSpPr>
        <p:grpSpPr>
          <a:xfrm>
            <a:off x="371514" y="1223548"/>
            <a:ext cx="5545826" cy="4962793"/>
            <a:chOff x="466048" y="1572775"/>
            <a:chExt cx="5673491" cy="4962793"/>
          </a:xfrm>
        </p:grpSpPr>
        <p:sp>
          <p:nvSpPr>
            <p:cNvPr id="297" name="梯形 296"/>
            <p:cNvSpPr/>
            <p:nvPr/>
          </p:nvSpPr>
          <p:spPr>
            <a:xfrm>
              <a:off x="1157051" y="5398039"/>
              <a:ext cx="4938949" cy="898818"/>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梯形 295"/>
            <p:cNvSpPr/>
            <p:nvPr/>
          </p:nvSpPr>
          <p:spPr>
            <a:xfrm>
              <a:off x="1393599" y="4492833"/>
              <a:ext cx="4511335" cy="898818"/>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6">
              <a:extLst>
                <a:ext uri="{FF2B5EF4-FFF2-40B4-BE49-F238E27FC236}">
                  <a16:creationId xmlns:a16="http://schemas.microsoft.com/office/drawing/2014/main" xmlns="" id="{AD73F6D4-9876-459E-AE53-8F9EED1E36AA}"/>
                </a:ext>
              </a:extLst>
            </p:cNvPr>
            <p:cNvSpPr>
              <a:spLocks/>
            </p:cNvSpPr>
            <p:nvPr/>
          </p:nvSpPr>
          <p:spPr bwMode="auto">
            <a:xfrm>
              <a:off x="823223" y="2330950"/>
              <a:ext cx="4974318" cy="229387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4FBFE"/>
            </a:solidFill>
            <a:ln w="19050" cap="flat">
              <a:solidFill>
                <a:schemeClr val="bg1">
                  <a:lumMod val="85000"/>
                </a:schemeClr>
              </a:solidFill>
              <a:prstDash val="solid"/>
              <a:miter lim="800000"/>
              <a:headEnd/>
              <a:tailEnd/>
            </a:ln>
            <a:effectLst>
              <a:outerShdw blurRad="50800" dist="38100" dir="18900000" algn="bl" rotWithShape="0">
                <a:prstClr val="black">
                  <a:alpha val="40000"/>
                </a:prstClr>
              </a:outerShdw>
            </a:effectLst>
          </p:spPr>
          <p:txBody>
            <a:bodyPr vert="horz" wrap="none" lIns="27395" tIns="13698" rIns="27395" bIns="13698" numCol="1" anchor="t" anchorCtr="0" compatLnSpc="1">
              <a:prstTxWarp prst="textNoShape">
                <a:avLst/>
              </a:prstTxWarp>
            </a:bodyPr>
            <a:lstStyle/>
            <a:p>
              <a:pPr defTabSz="773694" fontAlgn="ctr">
                <a:defRPr/>
              </a:pPr>
              <a:endParaRPr lang="en-US" altLang="zh-CN" sz="500" kern="0" dirty="0">
                <a:solidFill>
                  <a:sysClr val="windowText" lastClr="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8" name="组合 63">
              <a:extLst>
                <a:ext uri="{FF2B5EF4-FFF2-40B4-BE49-F238E27FC236}">
                  <a16:creationId xmlns:a16="http://schemas.microsoft.com/office/drawing/2014/main" xmlns="" id="{66C30CB2-8A56-4748-83C9-088258658583}"/>
                </a:ext>
              </a:extLst>
            </p:cNvPr>
            <p:cNvGrpSpPr>
              <a:grpSpLocks/>
            </p:cNvGrpSpPr>
            <p:nvPr/>
          </p:nvGrpSpPr>
          <p:grpSpPr bwMode="auto">
            <a:xfrm>
              <a:off x="2928522" y="4855237"/>
              <a:ext cx="1788962" cy="562518"/>
              <a:chOff x="4260381" y="4924040"/>
              <a:chExt cx="3423193" cy="1385975"/>
            </a:xfrm>
          </p:grpSpPr>
          <p:grpSp>
            <p:nvGrpSpPr>
              <p:cNvPr id="9" name="Group 338">
                <a:extLst>
                  <a:ext uri="{FF2B5EF4-FFF2-40B4-BE49-F238E27FC236}">
                    <a16:creationId xmlns:a16="http://schemas.microsoft.com/office/drawing/2014/main" xmlns="" id="{2E8A110D-D82B-4C19-99CC-787E66D78858}"/>
                  </a:ext>
                </a:extLst>
              </p:cNvPr>
              <p:cNvGrpSpPr>
                <a:grpSpLocks/>
              </p:cNvGrpSpPr>
              <p:nvPr/>
            </p:nvGrpSpPr>
            <p:grpSpPr bwMode="auto">
              <a:xfrm>
                <a:off x="4260381" y="4924040"/>
                <a:ext cx="3423193" cy="1385975"/>
                <a:chOff x="3914219" y="2315459"/>
                <a:chExt cx="2584320" cy="1247012"/>
              </a:xfrm>
            </p:grpSpPr>
            <p:sp>
              <p:nvSpPr>
                <p:cNvPr id="14" name="Freeform 339">
                  <a:extLst>
                    <a:ext uri="{FF2B5EF4-FFF2-40B4-BE49-F238E27FC236}">
                      <a16:creationId xmlns:a16="http://schemas.microsoft.com/office/drawing/2014/main" xmlns="" id="{73852F7E-B97F-4011-A052-FF78663F6D87}"/>
                    </a:ext>
                  </a:extLst>
                </p:cNvPr>
                <p:cNvSpPr/>
                <p:nvPr/>
              </p:nvSpPr>
              <p:spPr>
                <a:xfrm>
                  <a:off x="4777126" y="2564442"/>
                  <a:ext cx="1413231" cy="998029"/>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Group 340">
                  <a:extLst>
                    <a:ext uri="{FF2B5EF4-FFF2-40B4-BE49-F238E27FC236}">
                      <a16:creationId xmlns:a16="http://schemas.microsoft.com/office/drawing/2014/main" xmlns="" id="{975EEF4F-D4AB-4082-A9FC-4CD51AF7DB4D}"/>
                    </a:ext>
                  </a:extLst>
                </p:cNvPr>
                <p:cNvGrpSpPr>
                  <a:grpSpLocks/>
                </p:cNvGrpSpPr>
                <p:nvPr/>
              </p:nvGrpSpPr>
              <p:grpSpPr bwMode="auto">
                <a:xfrm>
                  <a:off x="3914219" y="2315459"/>
                  <a:ext cx="2584320" cy="1247012"/>
                  <a:chOff x="3914219" y="2315459"/>
                  <a:chExt cx="2584320" cy="1247012"/>
                </a:xfrm>
              </p:grpSpPr>
              <p:sp>
                <p:nvSpPr>
                  <p:cNvPr id="16" name="Freeform 341">
                    <a:extLst>
                      <a:ext uri="{FF2B5EF4-FFF2-40B4-BE49-F238E27FC236}">
                        <a16:creationId xmlns:a16="http://schemas.microsoft.com/office/drawing/2014/main" xmlns="" id="{12D622AB-E82F-4B42-A42A-12ABA0AF6E6F}"/>
                      </a:ext>
                    </a:extLst>
                  </p:cNvPr>
                  <p:cNvSpPr/>
                  <p:nvPr/>
                </p:nvSpPr>
                <p:spPr>
                  <a:xfrm>
                    <a:off x="3925959" y="3152380"/>
                    <a:ext cx="859972" cy="410091"/>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342">
                    <a:extLst>
                      <a:ext uri="{FF2B5EF4-FFF2-40B4-BE49-F238E27FC236}">
                        <a16:creationId xmlns:a16="http://schemas.microsoft.com/office/drawing/2014/main" xmlns="" id="{D2102F4F-9234-4FBC-9F0F-5EA643A4A18A}"/>
                      </a:ext>
                    </a:extLst>
                  </p:cNvPr>
                  <p:cNvSpPr/>
                  <p:nvPr/>
                </p:nvSpPr>
                <p:spPr>
                  <a:xfrm>
                    <a:off x="3918622" y="2522596"/>
                    <a:ext cx="2321632" cy="600491"/>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Group 343">
                    <a:extLst>
                      <a:ext uri="{FF2B5EF4-FFF2-40B4-BE49-F238E27FC236}">
                        <a16:creationId xmlns:a16="http://schemas.microsoft.com/office/drawing/2014/main" xmlns="" id="{EFA49EA3-57F2-47C6-B28C-9E6A2396E6BD}"/>
                      </a:ext>
                    </a:extLst>
                  </p:cNvPr>
                  <p:cNvGrpSpPr>
                    <a:grpSpLocks/>
                  </p:cNvGrpSpPr>
                  <p:nvPr/>
                </p:nvGrpSpPr>
                <p:grpSpPr bwMode="auto">
                  <a:xfrm>
                    <a:off x="3914219" y="2315459"/>
                    <a:ext cx="2584320" cy="1239844"/>
                    <a:chOff x="3914219" y="2315459"/>
                    <a:chExt cx="2584320" cy="1239844"/>
                  </a:xfrm>
                </p:grpSpPr>
                <p:sp>
                  <p:nvSpPr>
                    <p:cNvPr id="19" name="Freeform 344">
                      <a:extLst>
                        <a:ext uri="{FF2B5EF4-FFF2-40B4-BE49-F238E27FC236}">
                          <a16:creationId xmlns:a16="http://schemas.microsoft.com/office/drawing/2014/main" xmlns="" id="{50A65F30-2B87-4B1A-9E1C-23AD74F5AA76}"/>
                        </a:ext>
                      </a:extLst>
                    </p:cNvPr>
                    <p:cNvSpPr/>
                    <p:nvPr/>
                  </p:nvSpPr>
                  <p:spPr>
                    <a:xfrm>
                      <a:off x="3914219" y="3097980"/>
                      <a:ext cx="2571112" cy="332676"/>
                    </a:xfrm>
                    <a:custGeom>
                      <a:avLst/>
                      <a:gdLst>
                        <a:gd name="connsiteX0" fmla="*/ 0 w 1809750"/>
                        <a:gd name="connsiteY0" fmla="*/ 48926 h 220376"/>
                        <a:gd name="connsiteX1" fmla="*/ 1009650 w 1809750"/>
                        <a:gd name="connsiteY1" fmla="*/ 10826 h 220376"/>
                        <a:gd name="connsiteX2" fmla="*/ 1809750 w 1809750"/>
                        <a:gd name="connsiteY2" fmla="*/ 220376 h 220376"/>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3">
                          <a:moveTo>
                            <a:pt x="0" y="31614"/>
                          </a:moveTo>
                          <a:cubicBezTo>
                            <a:pt x="354012" y="-1724"/>
                            <a:pt x="711463" y="-11882"/>
                            <a:pt x="1013088" y="16693"/>
                          </a:cubicBezTo>
                          <a:cubicBezTo>
                            <a:pt x="1314713" y="45268"/>
                            <a:pt x="1813188" y="226243"/>
                            <a:pt x="1813188" y="226243"/>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Group 345">
                      <a:extLst>
                        <a:ext uri="{FF2B5EF4-FFF2-40B4-BE49-F238E27FC236}">
                          <a16:creationId xmlns:a16="http://schemas.microsoft.com/office/drawing/2014/main" xmlns="" id="{CACAE539-F39C-4EB8-B917-674C21F24122}"/>
                        </a:ext>
                      </a:extLst>
                    </p:cNvPr>
                    <p:cNvGrpSpPr>
                      <a:grpSpLocks/>
                    </p:cNvGrpSpPr>
                    <p:nvPr/>
                  </p:nvGrpSpPr>
                  <p:grpSpPr bwMode="auto">
                    <a:xfrm>
                      <a:off x="3926293" y="2315459"/>
                      <a:ext cx="2572246" cy="1239844"/>
                      <a:chOff x="3926293" y="2315459"/>
                      <a:chExt cx="2572246" cy="1239844"/>
                    </a:xfrm>
                  </p:grpSpPr>
                  <p:grpSp>
                    <p:nvGrpSpPr>
                      <p:cNvPr id="21" name="Group 347">
                        <a:extLst>
                          <a:ext uri="{FF2B5EF4-FFF2-40B4-BE49-F238E27FC236}">
                            <a16:creationId xmlns:a16="http://schemas.microsoft.com/office/drawing/2014/main" xmlns="" id="{FF66F690-7C95-4C2F-9498-DD6B3DEFBDC6}"/>
                          </a:ext>
                        </a:extLst>
                      </p:cNvPr>
                      <p:cNvGrpSpPr>
                        <a:grpSpLocks/>
                      </p:cNvGrpSpPr>
                      <p:nvPr/>
                    </p:nvGrpSpPr>
                    <p:grpSpPr bwMode="auto">
                      <a:xfrm>
                        <a:off x="3926293" y="2315459"/>
                        <a:ext cx="2561355" cy="1232679"/>
                        <a:chOff x="1049927" y="2533651"/>
                        <a:chExt cx="2223036" cy="1092199"/>
                      </a:xfrm>
                    </p:grpSpPr>
                    <p:sp>
                      <p:nvSpPr>
                        <p:cNvPr id="23" name="Freeform 349">
                          <a:extLst>
                            <a:ext uri="{FF2B5EF4-FFF2-40B4-BE49-F238E27FC236}">
                              <a16:creationId xmlns:a16="http://schemas.microsoft.com/office/drawing/2014/main" xmlns="" id="{BF20A12B-EFE7-4172-B7DF-EA4C48BB74CB}"/>
                            </a:ext>
                          </a:extLst>
                        </p:cNvPr>
                        <p:cNvSpPr/>
                        <p:nvPr/>
                      </p:nvSpPr>
                      <p:spPr>
                        <a:xfrm>
                          <a:off x="1049637" y="2533651"/>
                          <a:ext cx="1100468" cy="741543"/>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350">
                          <a:extLst>
                            <a:ext uri="{FF2B5EF4-FFF2-40B4-BE49-F238E27FC236}">
                              <a16:creationId xmlns:a16="http://schemas.microsoft.com/office/drawing/2014/main" xmlns="" id="{E56EA618-57AD-4DB3-A460-FAF02FDFAEA8}"/>
                            </a:ext>
                          </a:extLst>
                        </p:cNvPr>
                        <p:cNvSpPr/>
                        <p:nvPr/>
                      </p:nvSpPr>
                      <p:spPr>
                        <a:xfrm>
                          <a:off x="2137368" y="2533651"/>
                          <a:ext cx="931067" cy="224316"/>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351">
                          <a:extLst>
                            <a:ext uri="{FF2B5EF4-FFF2-40B4-BE49-F238E27FC236}">
                              <a16:creationId xmlns:a16="http://schemas.microsoft.com/office/drawing/2014/main" xmlns="" id="{70CA9626-E392-4813-AF06-8AE90790B0E0}"/>
                            </a:ext>
                          </a:extLst>
                        </p:cNvPr>
                        <p:cNvSpPr/>
                        <p:nvPr/>
                      </p:nvSpPr>
                      <p:spPr>
                        <a:xfrm>
                          <a:off x="1796019" y="2552190"/>
                          <a:ext cx="351538" cy="1106752"/>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52">
                          <a:extLst>
                            <a:ext uri="{FF2B5EF4-FFF2-40B4-BE49-F238E27FC236}">
                              <a16:creationId xmlns:a16="http://schemas.microsoft.com/office/drawing/2014/main" xmlns="" id="{B5CED64E-8ABE-4746-804E-B810F7F351A7}"/>
                            </a:ext>
                          </a:extLst>
                        </p:cNvPr>
                        <p:cNvSpPr/>
                        <p:nvPr/>
                      </p:nvSpPr>
                      <p:spPr>
                        <a:xfrm>
                          <a:off x="2159021" y="2602243"/>
                          <a:ext cx="1114478" cy="928783"/>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Freeform 348">
                        <a:extLst>
                          <a:ext uri="{FF2B5EF4-FFF2-40B4-BE49-F238E27FC236}">
                            <a16:creationId xmlns:a16="http://schemas.microsoft.com/office/drawing/2014/main" xmlns="" id="{28B83EC1-B1AF-428A-BFEE-694300D78084}"/>
                          </a:ext>
                        </a:extLst>
                      </p:cNvPr>
                      <p:cNvSpPr/>
                      <p:nvPr/>
                    </p:nvSpPr>
                    <p:spPr>
                      <a:xfrm>
                        <a:off x="4777126" y="3265365"/>
                        <a:ext cx="1721413" cy="290829"/>
                      </a:xfrm>
                      <a:custGeom>
                        <a:avLst/>
                        <a:gdLst>
                          <a:gd name="connsiteX0" fmla="*/ 0 w 1225550"/>
                          <a:gd name="connsiteY0" fmla="*/ 259827 h 259827"/>
                          <a:gd name="connsiteX1" fmla="*/ 577850 w 1225550"/>
                          <a:gd name="connsiteY1" fmla="*/ 5827 h 259827"/>
                          <a:gd name="connsiteX2" fmla="*/ 1225550 w 1225550"/>
                          <a:gd name="connsiteY2" fmla="*/ 75677 h 259827"/>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grpSp>
          <p:sp>
            <p:nvSpPr>
              <p:cNvPr id="10" name="任意多边形 565">
                <a:extLst>
                  <a:ext uri="{FF2B5EF4-FFF2-40B4-BE49-F238E27FC236}">
                    <a16:creationId xmlns:a16="http://schemas.microsoft.com/office/drawing/2014/main" xmlns="" id="{59809236-EB7F-481C-923E-3E881ACAB225}"/>
                  </a:ext>
                </a:extLst>
              </p:cNvPr>
              <p:cNvSpPr/>
              <p:nvPr/>
            </p:nvSpPr>
            <p:spPr>
              <a:xfrm>
                <a:off x="7310347" y="5200769"/>
                <a:ext cx="167175" cy="390678"/>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566">
                <a:extLst>
                  <a:ext uri="{FF2B5EF4-FFF2-40B4-BE49-F238E27FC236}">
                    <a16:creationId xmlns:a16="http://schemas.microsoft.com/office/drawing/2014/main" xmlns="" id="{623E08A3-CE91-4F17-AF15-0DCEEC448C76}"/>
                  </a:ext>
                </a:extLst>
              </p:cNvPr>
              <p:cNvSpPr/>
              <p:nvPr/>
            </p:nvSpPr>
            <p:spPr>
              <a:xfrm>
                <a:off x="7232591" y="5224024"/>
                <a:ext cx="439319" cy="899954"/>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567">
                <a:extLst>
                  <a:ext uri="{FF2B5EF4-FFF2-40B4-BE49-F238E27FC236}">
                    <a16:creationId xmlns:a16="http://schemas.microsoft.com/office/drawing/2014/main" xmlns="" id="{90AEF9EA-6056-4110-A46C-0D8688080208}"/>
                  </a:ext>
                </a:extLst>
              </p:cNvPr>
              <p:cNvSpPr/>
              <p:nvPr/>
            </p:nvSpPr>
            <p:spPr>
              <a:xfrm>
                <a:off x="4281764" y="5300765"/>
                <a:ext cx="268257" cy="499973"/>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568">
                <a:extLst>
                  <a:ext uri="{FF2B5EF4-FFF2-40B4-BE49-F238E27FC236}">
                    <a16:creationId xmlns:a16="http://schemas.microsoft.com/office/drawing/2014/main" xmlns="" id="{AE7C5D75-BD6F-4343-8CD2-69812DDAB8B6}"/>
                  </a:ext>
                </a:extLst>
              </p:cNvPr>
              <p:cNvSpPr/>
              <p:nvPr/>
            </p:nvSpPr>
            <p:spPr>
              <a:xfrm>
                <a:off x="4524750" y="4972874"/>
                <a:ext cx="1376275" cy="346494"/>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 name="组合 2">
              <a:extLst>
                <a:ext uri="{FF2B5EF4-FFF2-40B4-BE49-F238E27FC236}">
                  <a16:creationId xmlns:a16="http://schemas.microsoft.com/office/drawing/2014/main" xmlns="" id="{EC3A94FE-5207-4D4E-8C68-80D0E0216761}"/>
                </a:ext>
              </a:extLst>
            </p:cNvPr>
            <p:cNvGrpSpPr/>
            <p:nvPr/>
          </p:nvGrpSpPr>
          <p:grpSpPr>
            <a:xfrm>
              <a:off x="3051037" y="4670323"/>
              <a:ext cx="2007729" cy="315695"/>
              <a:chOff x="6369030" y="4896984"/>
              <a:chExt cx="1183628" cy="363915"/>
            </a:xfrm>
            <a:solidFill>
              <a:srgbClr val="00B0F0">
                <a:alpha val="30000"/>
              </a:srgbClr>
            </a:solidFill>
          </p:grpSpPr>
          <p:sp>
            <p:nvSpPr>
              <p:cNvPr id="28" name="云形 27">
                <a:extLst>
                  <a:ext uri="{FF2B5EF4-FFF2-40B4-BE49-F238E27FC236}">
                    <a16:creationId xmlns:a16="http://schemas.microsoft.com/office/drawing/2014/main" xmlns="" id="{671A199B-1098-4F44-837A-0F73FF56B2F7}"/>
                  </a:ext>
                </a:extLst>
              </p:cNvPr>
              <p:cNvSpPr/>
              <p:nvPr/>
            </p:nvSpPr>
            <p:spPr bwMode="auto">
              <a:xfrm>
                <a:off x="6444194" y="4896984"/>
                <a:ext cx="841631" cy="363915"/>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Shape 423">
                <a:extLst>
                  <a:ext uri="{FF2B5EF4-FFF2-40B4-BE49-F238E27FC236}">
                    <a16:creationId xmlns:a16="http://schemas.microsoft.com/office/drawing/2014/main" xmlns="" id="{48FC0238-39B1-4AF3-BFB2-7992BE5CD736}"/>
                  </a:ext>
                </a:extLst>
              </p:cNvPr>
              <p:cNvSpPr/>
              <p:nvPr/>
            </p:nvSpPr>
            <p:spPr>
              <a:xfrm>
                <a:off x="6369030" y="5000579"/>
                <a:ext cx="1183628" cy="152253"/>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office 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30" name="组合 4">
              <a:extLst>
                <a:ext uri="{FF2B5EF4-FFF2-40B4-BE49-F238E27FC236}">
                  <a16:creationId xmlns:a16="http://schemas.microsoft.com/office/drawing/2014/main" xmlns="" id="{C716D414-388A-4637-A548-F660E794C2A9}"/>
                </a:ext>
              </a:extLst>
            </p:cNvPr>
            <p:cNvGrpSpPr/>
            <p:nvPr/>
          </p:nvGrpSpPr>
          <p:grpSpPr>
            <a:xfrm>
              <a:off x="3944600" y="5040079"/>
              <a:ext cx="1517063" cy="347802"/>
              <a:chOff x="5717612" y="5520592"/>
              <a:chExt cx="894363" cy="400926"/>
            </a:xfrm>
            <a:solidFill>
              <a:srgbClr val="00B0F0">
                <a:alpha val="30000"/>
              </a:srgbClr>
            </a:solidFill>
          </p:grpSpPr>
          <p:sp>
            <p:nvSpPr>
              <p:cNvPr id="31" name="云形 30">
                <a:extLst>
                  <a:ext uri="{FF2B5EF4-FFF2-40B4-BE49-F238E27FC236}">
                    <a16:creationId xmlns:a16="http://schemas.microsoft.com/office/drawing/2014/main" xmlns="" id="{4DF5E3F6-B4DB-4CF6-B58E-DC64242B3EC3}"/>
                  </a:ext>
                </a:extLst>
              </p:cNvPr>
              <p:cNvSpPr/>
              <p:nvPr/>
            </p:nvSpPr>
            <p:spPr bwMode="auto">
              <a:xfrm>
                <a:off x="5760829" y="5532433"/>
                <a:ext cx="792141" cy="389085"/>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Shape 423">
                <a:extLst>
                  <a:ext uri="{FF2B5EF4-FFF2-40B4-BE49-F238E27FC236}">
                    <a16:creationId xmlns:a16="http://schemas.microsoft.com/office/drawing/2014/main" xmlns="" id="{52B7E4E1-BE8F-4D74-9133-DA7F1A2C972E}"/>
                  </a:ext>
                </a:extLst>
              </p:cNvPr>
              <p:cNvSpPr/>
              <p:nvPr/>
            </p:nvSpPr>
            <p:spPr>
              <a:xfrm>
                <a:off x="5717612" y="5520592"/>
                <a:ext cx="894363" cy="356068"/>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security protection 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33" name="云形 32">
              <a:extLst>
                <a:ext uri="{FF2B5EF4-FFF2-40B4-BE49-F238E27FC236}">
                  <a16:creationId xmlns:a16="http://schemas.microsoft.com/office/drawing/2014/main" xmlns="" id="{C2FE5609-C658-4BBC-BF8E-9C8A61C73CA6}"/>
                </a:ext>
              </a:extLst>
            </p:cNvPr>
            <p:cNvSpPr/>
            <p:nvPr/>
          </p:nvSpPr>
          <p:spPr bwMode="auto">
            <a:xfrm>
              <a:off x="2170601" y="4903576"/>
              <a:ext cx="1388985" cy="438602"/>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Shape 423">
              <a:extLst>
                <a:ext uri="{FF2B5EF4-FFF2-40B4-BE49-F238E27FC236}">
                  <a16:creationId xmlns:a16="http://schemas.microsoft.com/office/drawing/2014/main" xmlns="" id="{C0385CDD-DACA-4CB2-A637-1C3E773D6FF1}"/>
                </a:ext>
              </a:extLst>
            </p:cNvPr>
            <p:cNvSpPr/>
            <p:nvPr/>
          </p:nvSpPr>
          <p:spPr>
            <a:xfrm>
              <a:off x="2165407" y="5011621"/>
              <a:ext cx="1654636" cy="217386"/>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production 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5" name="矩形 34">
              <a:extLst>
                <a:ext uri="{FF2B5EF4-FFF2-40B4-BE49-F238E27FC236}">
                  <a16:creationId xmlns:a16="http://schemas.microsoft.com/office/drawing/2014/main" xmlns="" id="{948D0E82-9A8D-4FF7-B294-122D04DAFFC0}"/>
                </a:ext>
              </a:extLst>
            </p:cNvPr>
            <p:cNvSpPr/>
            <p:nvPr/>
          </p:nvSpPr>
          <p:spPr>
            <a:xfrm>
              <a:off x="577957" y="5154449"/>
              <a:ext cx="926832" cy="523220"/>
            </a:xfrm>
            <a:prstGeom prst="rect">
              <a:avLst/>
            </a:prstGeom>
          </p:spPr>
          <p:txBody>
            <a:bodyPr wrap="squar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sp>
          <p:nvSpPr>
            <p:cNvPr id="36" name="矩形 35">
              <a:extLst>
                <a:ext uri="{FF2B5EF4-FFF2-40B4-BE49-F238E27FC236}">
                  <a16:creationId xmlns:a16="http://schemas.microsoft.com/office/drawing/2014/main" xmlns="" id="{AB225B85-BF3C-41ED-B311-A166824D9205}"/>
                </a:ext>
              </a:extLst>
            </p:cNvPr>
            <p:cNvSpPr/>
            <p:nvPr/>
          </p:nvSpPr>
          <p:spPr>
            <a:xfrm>
              <a:off x="466048" y="2734579"/>
              <a:ext cx="1384408" cy="307777"/>
            </a:xfrm>
            <a:prstGeom prst="rect">
              <a:avLst/>
            </a:prstGeom>
          </p:spPr>
          <p:txBody>
            <a:bodyPr wrap="non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38" name="矩形 340">
              <a:extLst>
                <a:ext uri="{FF2B5EF4-FFF2-40B4-BE49-F238E27FC236}">
                  <a16:creationId xmlns:a16="http://schemas.microsoft.com/office/drawing/2014/main" xmlns="" id="{BF7CFAF8-4CDA-4CC6-8734-77DDC8938DF5}"/>
                </a:ext>
              </a:extLst>
            </p:cNvPr>
            <p:cNvSpPr>
              <a:spLocks noChangeArrowheads="1"/>
            </p:cNvSpPr>
            <p:nvPr/>
          </p:nvSpPr>
          <p:spPr bwMode="auto">
            <a:xfrm>
              <a:off x="3259051" y="5573494"/>
              <a:ext cx="181624" cy="39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32" tIns="57017" rIns="114032" bIns="57017"/>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defTabSz="914248" fontAlgn="ctr">
                <a:lnSpc>
                  <a:spcPct val="150000"/>
                </a:lnSpc>
                <a:spcBef>
                  <a:spcPts val="749"/>
                </a:spcBef>
              </a:pPr>
              <a:endParaRPr lang="en-US" altLang="zh-CN" sz="1200" b="1"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文本框 237">
              <a:extLst>
                <a:ext uri="{FF2B5EF4-FFF2-40B4-BE49-F238E27FC236}">
                  <a16:creationId xmlns:a16="http://schemas.microsoft.com/office/drawing/2014/main" xmlns="" id="{52148BF1-3800-4E6A-872E-B3D30331595E}"/>
                </a:ext>
              </a:extLst>
            </p:cNvPr>
            <p:cNvSpPr txBox="1">
              <a:spLocks noChangeArrowheads="1"/>
            </p:cNvSpPr>
            <p:nvPr/>
          </p:nvSpPr>
          <p:spPr bwMode="auto">
            <a:xfrm>
              <a:off x="2798711" y="2669750"/>
              <a:ext cx="1041972" cy="21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ctr" defTabSz="854855" fontAlgn="ctr">
                <a:spcBef>
                  <a:spcPct val="0"/>
                </a:spcBef>
                <a:spcAft>
                  <a:spcPct val="0"/>
                </a:spcAft>
              </a:pPr>
              <a:r>
                <a:rPr lang="en-US"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Open API</a:t>
              </a:r>
            </a:p>
          </p:txBody>
        </p:sp>
        <p:sp>
          <p:nvSpPr>
            <p:cNvPr id="40" name="文本框 39">
              <a:extLst>
                <a:ext uri="{FF2B5EF4-FFF2-40B4-BE49-F238E27FC236}">
                  <a16:creationId xmlns:a16="http://schemas.microsoft.com/office/drawing/2014/main" xmlns="" id="{B501D28B-79E1-4B7D-88A7-553F2F983CEF}"/>
                </a:ext>
              </a:extLst>
            </p:cNvPr>
            <p:cNvSpPr txBox="1"/>
            <p:nvPr/>
          </p:nvSpPr>
          <p:spPr>
            <a:xfrm>
              <a:off x="3114211" y="5964458"/>
              <a:ext cx="1171997" cy="369332"/>
            </a:xfrm>
            <a:prstGeom prst="rect">
              <a:avLst/>
            </a:prstGeom>
            <a:noFill/>
          </p:spPr>
          <p:txBody>
            <a:bodyPr wrap="square" lIns="0" tIns="0" rIns="0" bIns="0" rtlCol="0">
              <a:spAutoFit/>
            </a:bodyPr>
            <a:lstStyle/>
            <a:p>
              <a:pPr algn="ctr" defTabSz="914248"/>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Medium-sized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xmlns="" id="{ADAA1AE6-5456-47E3-817A-CEAB9A9DC4DA}"/>
                </a:ext>
              </a:extLst>
            </p:cNvPr>
            <p:cNvSpPr txBox="1"/>
            <p:nvPr/>
          </p:nvSpPr>
          <p:spPr>
            <a:xfrm>
              <a:off x="1606014" y="5972201"/>
              <a:ext cx="1694206" cy="184666"/>
            </a:xfrm>
            <a:prstGeom prst="rect">
              <a:avLst/>
            </a:prstGeom>
            <a:noFill/>
          </p:spPr>
          <p:txBody>
            <a:bodyPr wrap="square" lIns="0" tIns="0" rIns="0" bIns="0" rtlCol="0">
              <a:spAutoFit/>
            </a:bodyPr>
            <a:lstStyle/>
            <a:p>
              <a:pPr algn="ctr" defTabSz="914248"/>
              <a:r>
                <a:rPr lang="en-US" sz="1200" smtClean="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Small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a:extLst>
                <a:ext uri="{FF2B5EF4-FFF2-40B4-BE49-F238E27FC236}">
                  <a16:creationId xmlns:a16="http://schemas.microsoft.com/office/drawing/2014/main" xmlns="" id="{8D7C4641-9212-4A1A-87A1-AD37407B3D77}"/>
                </a:ext>
              </a:extLst>
            </p:cNvPr>
            <p:cNvSpPr txBox="1"/>
            <p:nvPr/>
          </p:nvSpPr>
          <p:spPr>
            <a:xfrm>
              <a:off x="4363795" y="6074633"/>
              <a:ext cx="1520076" cy="184666"/>
            </a:xfrm>
            <a:prstGeom prst="rect">
              <a:avLst/>
            </a:prstGeom>
            <a:noFill/>
          </p:spPr>
          <p:txBody>
            <a:bodyPr wrap="square" lIns="0" tIns="0" rIns="0" bIns="0" rtlCol="0">
              <a:spAutoFit/>
            </a:bodyPr>
            <a:lstStyle/>
            <a:p>
              <a:pPr algn="ctr" defTabSz="914248"/>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Large-sized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3" name="组合 42">
              <a:extLst>
                <a:ext uri="{FF2B5EF4-FFF2-40B4-BE49-F238E27FC236}">
                  <a16:creationId xmlns:a16="http://schemas.microsoft.com/office/drawing/2014/main" xmlns="" id="{7C857810-5C1F-45B7-858A-91093E2DD5FE}"/>
                </a:ext>
              </a:extLst>
            </p:cNvPr>
            <p:cNvGrpSpPr/>
            <p:nvPr/>
          </p:nvGrpSpPr>
          <p:grpSpPr>
            <a:xfrm>
              <a:off x="3303610" y="5569610"/>
              <a:ext cx="1489740" cy="382783"/>
              <a:chOff x="5323684" y="5631980"/>
              <a:chExt cx="1672112" cy="456546"/>
            </a:xfrm>
            <a:solidFill>
              <a:srgbClr val="666666"/>
            </a:solidFill>
          </p:grpSpPr>
          <p:grpSp>
            <p:nvGrpSpPr>
              <p:cNvPr id="44" name="组合 43">
                <a:extLst>
                  <a:ext uri="{FF2B5EF4-FFF2-40B4-BE49-F238E27FC236}">
                    <a16:creationId xmlns:a16="http://schemas.microsoft.com/office/drawing/2014/main" xmlns="" id="{A37BDD8B-8A95-4D04-9CF7-F0C7B9AD9D34}"/>
                  </a:ext>
                </a:extLst>
              </p:cNvPr>
              <p:cNvGrpSpPr/>
              <p:nvPr/>
            </p:nvGrpSpPr>
            <p:grpSpPr>
              <a:xfrm>
                <a:off x="5323684" y="5886481"/>
                <a:ext cx="103849" cy="195937"/>
                <a:chOff x="1710438" y="4778099"/>
                <a:chExt cx="103849" cy="195937"/>
              </a:xfrm>
              <a:grpFill/>
            </p:grpSpPr>
            <p:sp>
              <p:nvSpPr>
                <p:cNvPr id="59" name="Freeform 124">
                  <a:extLst>
                    <a:ext uri="{FF2B5EF4-FFF2-40B4-BE49-F238E27FC236}">
                      <a16:creationId xmlns:a16="http://schemas.microsoft.com/office/drawing/2014/main" xmlns="" id="{5521948F-B552-4506-86B7-70322D42DF91}"/>
                    </a:ext>
                  </a:extLst>
                </p:cNvPr>
                <p:cNvSpPr>
                  <a:spLocks noEditPoints="1"/>
                </p:cNvSpPr>
                <p:nvPr/>
              </p:nvSpPr>
              <p:spPr bwMode="auto">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6">
                  <a:extLst>
                    <a:ext uri="{FF2B5EF4-FFF2-40B4-BE49-F238E27FC236}">
                      <a16:creationId xmlns:a16="http://schemas.microsoft.com/office/drawing/2014/main" xmlns="" id="{662B6F36-4BA1-49A6-8647-062F385A1C2B}"/>
                    </a:ext>
                  </a:extLst>
                </p:cNvPr>
                <p:cNvSpPr>
                  <a:spLocks noEditPoints="1"/>
                </p:cNvSpPr>
                <p:nvPr/>
              </p:nvSpPr>
              <p:spPr bwMode="auto">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Freeform 13">
                <a:extLst>
                  <a:ext uri="{FF2B5EF4-FFF2-40B4-BE49-F238E27FC236}">
                    <a16:creationId xmlns:a16="http://schemas.microsoft.com/office/drawing/2014/main" xmlns="" id="{D2533B24-0723-43A1-A258-F263C854E463}"/>
                  </a:ext>
                </a:extLst>
              </p:cNvPr>
              <p:cNvSpPr>
                <a:spLocks noEditPoints="1"/>
              </p:cNvSpPr>
              <p:nvPr/>
            </p:nvSpPr>
            <p:spPr bwMode="auto">
              <a:xfrm>
                <a:off x="5539729" y="5688423"/>
                <a:ext cx="249340" cy="6248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399" tIns="45699" rIns="91399" bIns="4569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6" name="组合 45">
                <a:extLst>
                  <a:ext uri="{FF2B5EF4-FFF2-40B4-BE49-F238E27FC236}">
                    <a16:creationId xmlns:a16="http://schemas.microsoft.com/office/drawing/2014/main" xmlns="" id="{939597FF-B7A0-44CE-A10F-01B59EE3F354}"/>
                  </a:ext>
                </a:extLst>
              </p:cNvPr>
              <p:cNvGrpSpPr/>
              <p:nvPr/>
            </p:nvGrpSpPr>
            <p:grpSpPr>
              <a:xfrm>
                <a:off x="5629804" y="5891511"/>
                <a:ext cx="103849" cy="195937"/>
                <a:chOff x="1710438" y="4778099"/>
                <a:chExt cx="103849" cy="195937"/>
              </a:xfrm>
              <a:grpFill/>
            </p:grpSpPr>
            <p:sp>
              <p:nvSpPr>
                <p:cNvPr id="57" name="Freeform 124">
                  <a:extLst>
                    <a:ext uri="{FF2B5EF4-FFF2-40B4-BE49-F238E27FC236}">
                      <a16:creationId xmlns:a16="http://schemas.microsoft.com/office/drawing/2014/main" xmlns="" id="{79E2F679-EC93-4014-BFC4-BB75AAC93F24}"/>
                    </a:ext>
                  </a:extLst>
                </p:cNvPr>
                <p:cNvSpPr>
                  <a:spLocks noEditPoints="1"/>
                </p:cNvSpPr>
                <p:nvPr/>
              </p:nvSpPr>
              <p:spPr bwMode="auto">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a:extLst>
                    <a:ext uri="{FF2B5EF4-FFF2-40B4-BE49-F238E27FC236}">
                      <a16:creationId xmlns:a16="http://schemas.microsoft.com/office/drawing/2014/main" xmlns="" id="{9C22E2CE-C100-40FB-ACB1-D6CC10B1221A}"/>
                    </a:ext>
                  </a:extLst>
                </p:cNvPr>
                <p:cNvSpPr>
                  <a:spLocks noEditPoints="1"/>
                </p:cNvSpPr>
                <p:nvPr/>
              </p:nvSpPr>
              <p:spPr bwMode="auto">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a:extLst>
                  <a:ext uri="{FF2B5EF4-FFF2-40B4-BE49-F238E27FC236}">
                    <a16:creationId xmlns:a16="http://schemas.microsoft.com/office/drawing/2014/main" xmlns="" id="{F581F513-32D1-4E29-8FB9-96C1E7A61435}"/>
                  </a:ext>
                </a:extLst>
              </p:cNvPr>
              <p:cNvGrpSpPr/>
              <p:nvPr/>
            </p:nvGrpSpPr>
            <p:grpSpPr>
              <a:xfrm>
                <a:off x="5949953" y="5892589"/>
                <a:ext cx="103849" cy="195937"/>
                <a:chOff x="1710438" y="4778099"/>
                <a:chExt cx="103849" cy="195937"/>
              </a:xfrm>
              <a:grpFill/>
            </p:grpSpPr>
            <p:sp>
              <p:nvSpPr>
                <p:cNvPr id="55" name="Freeform 124">
                  <a:extLst>
                    <a:ext uri="{FF2B5EF4-FFF2-40B4-BE49-F238E27FC236}">
                      <a16:creationId xmlns:a16="http://schemas.microsoft.com/office/drawing/2014/main" xmlns="" id="{232D5627-8206-4297-A992-29E6589CD2B8}"/>
                    </a:ext>
                  </a:extLst>
                </p:cNvPr>
                <p:cNvSpPr>
                  <a:spLocks noEditPoints="1"/>
                </p:cNvSpPr>
                <p:nvPr/>
              </p:nvSpPr>
              <p:spPr bwMode="auto">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6">
                  <a:extLst>
                    <a:ext uri="{FF2B5EF4-FFF2-40B4-BE49-F238E27FC236}">
                      <a16:creationId xmlns:a16="http://schemas.microsoft.com/office/drawing/2014/main" xmlns="" id="{895DA7C2-1312-4DA9-9F7F-9D6C243B50DE}"/>
                    </a:ext>
                  </a:extLst>
                </p:cNvPr>
                <p:cNvSpPr>
                  <a:spLocks noEditPoints="1"/>
                </p:cNvSpPr>
                <p:nvPr/>
              </p:nvSpPr>
              <p:spPr bwMode="auto">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矩形 50">
                <a:extLst>
                  <a:ext uri="{FF2B5EF4-FFF2-40B4-BE49-F238E27FC236}">
                    <a16:creationId xmlns:a16="http://schemas.microsoft.com/office/drawing/2014/main" xmlns="" id="{9881F5FC-BC28-42BB-88D7-E47484205393}"/>
                  </a:ext>
                </a:extLst>
              </p:cNvPr>
              <p:cNvSpPr/>
              <p:nvPr/>
            </p:nvSpPr>
            <p:spPr>
              <a:xfrm>
                <a:off x="5929687" y="5631980"/>
                <a:ext cx="1066109" cy="330377"/>
              </a:xfrm>
              <a:prstGeom prst="rect">
                <a:avLst/>
              </a:prstGeom>
              <a:noFill/>
            </p:spPr>
            <p:txBody>
              <a:bodyPr wrap="none">
                <a:spAutoFit/>
              </a:bodyPr>
              <a:lstStyle/>
              <a:p>
                <a:pPr defTabSz="914248">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Central AP</a:t>
                </a: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a:extLst>
                  <a:ext uri="{FF2B5EF4-FFF2-40B4-BE49-F238E27FC236}">
                    <a16:creationId xmlns:a16="http://schemas.microsoft.com/office/drawing/2014/main" xmlns="" id="{67C3D479-6723-4B47-8EED-0F1DD70CDBDF}"/>
                  </a:ext>
                </a:extLst>
              </p:cNvPr>
              <p:cNvCxnSpPr>
                <a:stCxn id="58" idx="0"/>
              </p:cNvCxnSpPr>
              <p:nvPr/>
            </p:nvCxnSpPr>
            <p:spPr>
              <a:xfrm flipV="1">
                <a:off x="5647150" y="5763041"/>
                <a:ext cx="27874" cy="131821"/>
              </a:xfrm>
              <a:prstGeom prst="line">
                <a:avLst/>
              </a:prstGeom>
              <a:grpFill/>
              <a:ln w="9525" cap="flat" cmpd="sng" algn="ctr">
                <a:solidFill>
                  <a:srgbClr val="4F81BD">
                    <a:shade val="95000"/>
                    <a:satMod val="105000"/>
                  </a:srgbClr>
                </a:solidFill>
                <a:prstDash val="dash"/>
              </a:ln>
              <a:effectLst/>
            </p:spPr>
          </p:cxnSp>
          <p:cxnSp>
            <p:nvCxnSpPr>
              <p:cNvPr id="53" name="直接连接符 52">
                <a:extLst>
                  <a:ext uri="{FF2B5EF4-FFF2-40B4-BE49-F238E27FC236}">
                    <a16:creationId xmlns:a16="http://schemas.microsoft.com/office/drawing/2014/main" xmlns="" id="{58148A7C-4B8D-4AFA-AC9D-4766F7AB2936}"/>
                  </a:ext>
                </a:extLst>
              </p:cNvPr>
              <p:cNvCxnSpPr/>
              <p:nvPr/>
            </p:nvCxnSpPr>
            <p:spPr>
              <a:xfrm flipV="1">
                <a:off x="5449588" y="5754012"/>
                <a:ext cx="225436" cy="108243"/>
              </a:xfrm>
              <a:prstGeom prst="line">
                <a:avLst/>
              </a:prstGeom>
              <a:grpFill/>
              <a:ln w="9525" cap="flat" cmpd="sng" algn="ctr">
                <a:solidFill>
                  <a:srgbClr val="4F81BD">
                    <a:shade val="95000"/>
                    <a:satMod val="105000"/>
                  </a:srgbClr>
                </a:solidFill>
                <a:prstDash val="dash"/>
              </a:ln>
              <a:effectLst/>
            </p:spPr>
          </p:cxnSp>
          <p:cxnSp>
            <p:nvCxnSpPr>
              <p:cNvPr id="54" name="直接连接符 53">
                <a:extLst>
                  <a:ext uri="{FF2B5EF4-FFF2-40B4-BE49-F238E27FC236}">
                    <a16:creationId xmlns:a16="http://schemas.microsoft.com/office/drawing/2014/main" xmlns="" id="{BA27032C-ABB2-4235-A15B-BC629192D27A}"/>
                  </a:ext>
                </a:extLst>
              </p:cNvPr>
              <p:cNvCxnSpPr>
                <a:stCxn id="56" idx="0"/>
              </p:cNvCxnSpPr>
              <p:nvPr/>
            </p:nvCxnSpPr>
            <p:spPr>
              <a:xfrm flipH="1" flipV="1">
                <a:off x="5702724" y="5763041"/>
                <a:ext cx="264575" cy="132899"/>
              </a:xfrm>
              <a:prstGeom prst="line">
                <a:avLst/>
              </a:prstGeom>
              <a:grpFill/>
              <a:ln w="9525" cap="flat" cmpd="sng" algn="ctr">
                <a:solidFill>
                  <a:srgbClr val="4F81BD">
                    <a:shade val="95000"/>
                    <a:satMod val="105000"/>
                  </a:srgbClr>
                </a:solidFill>
                <a:prstDash val="dash"/>
              </a:ln>
              <a:effectLst/>
            </p:spPr>
          </p:cxnSp>
        </p:grpSp>
        <p:grpSp>
          <p:nvGrpSpPr>
            <p:cNvPr id="61" name="组合 60">
              <a:extLst>
                <a:ext uri="{FF2B5EF4-FFF2-40B4-BE49-F238E27FC236}">
                  <a16:creationId xmlns:a16="http://schemas.microsoft.com/office/drawing/2014/main" xmlns="" id="{5F8FAB07-9CEA-4517-B752-0F362EE1DEB1}"/>
                </a:ext>
              </a:extLst>
            </p:cNvPr>
            <p:cNvGrpSpPr/>
            <p:nvPr/>
          </p:nvGrpSpPr>
          <p:grpSpPr>
            <a:xfrm>
              <a:off x="4394253" y="5548213"/>
              <a:ext cx="1105655" cy="517274"/>
              <a:chOff x="1403509" y="1694180"/>
              <a:chExt cx="3680999" cy="2169943"/>
            </a:xfrm>
            <a:solidFill>
              <a:srgbClr val="666666"/>
            </a:solidFill>
          </p:grpSpPr>
          <p:grpSp>
            <p:nvGrpSpPr>
              <p:cNvPr id="62" name="组合 576">
                <a:extLst>
                  <a:ext uri="{FF2B5EF4-FFF2-40B4-BE49-F238E27FC236}">
                    <a16:creationId xmlns:a16="http://schemas.microsoft.com/office/drawing/2014/main" xmlns="" id="{4C0C8C4F-5A3F-4207-9DC4-551839845D76}"/>
                  </a:ext>
                </a:extLst>
              </p:cNvPr>
              <p:cNvGrpSpPr/>
              <p:nvPr/>
            </p:nvGrpSpPr>
            <p:grpSpPr>
              <a:xfrm>
                <a:off x="1403509" y="3452852"/>
                <a:ext cx="425649" cy="411271"/>
                <a:chOff x="13096875" y="2576512"/>
                <a:chExt cx="804862" cy="777875"/>
              </a:xfrm>
              <a:grpFill/>
            </p:grpSpPr>
            <p:sp>
              <p:nvSpPr>
                <p:cNvPr id="132" name="Freeform 100">
                  <a:extLst>
                    <a:ext uri="{FF2B5EF4-FFF2-40B4-BE49-F238E27FC236}">
                      <a16:creationId xmlns:a16="http://schemas.microsoft.com/office/drawing/2014/main" xmlns="" id="{9A02EA27-474C-4CF3-85D2-1F96F00C5756}"/>
                    </a:ext>
                  </a:extLst>
                </p:cNvPr>
                <p:cNvSpPr>
                  <a:spLocks/>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3" name="Freeform 101">
                  <a:extLst>
                    <a:ext uri="{FF2B5EF4-FFF2-40B4-BE49-F238E27FC236}">
                      <a16:creationId xmlns:a16="http://schemas.microsoft.com/office/drawing/2014/main" xmlns="" id="{F1869AE1-57D8-439C-9A12-AE541D456464}"/>
                    </a:ext>
                  </a:extLst>
                </p:cNvPr>
                <p:cNvSpPr>
                  <a:spLocks/>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4" name="Freeform 102">
                  <a:extLst>
                    <a:ext uri="{FF2B5EF4-FFF2-40B4-BE49-F238E27FC236}">
                      <a16:creationId xmlns:a16="http://schemas.microsoft.com/office/drawing/2014/main" xmlns="" id="{FE678CEE-8F76-4551-BEB2-1161FCAF7658}"/>
                    </a:ext>
                  </a:extLst>
                </p:cNvPr>
                <p:cNvSpPr>
                  <a:spLocks/>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Freeform 103">
                  <a:extLst>
                    <a:ext uri="{FF2B5EF4-FFF2-40B4-BE49-F238E27FC236}">
                      <a16:creationId xmlns:a16="http://schemas.microsoft.com/office/drawing/2014/main" xmlns="" id="{770BBFC8-490C-4F38-8520-D7C66C9C629E}"/>
                    </a:ext>
                  </a:extLst>
                </p:cNvPr>
                <p:cNvSpPr>
                  <a:spLocks/>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6" name="Freeform 104">
                  <a:extLst>
                    <a:ext uri="{FF2B5EF4-FFF2-40B4-BE49-F238E27FC236}">
                      <a16:creationId xmlns:a16="http://schemas.microsoft.com/office/drawing/2014/main" xmlns="" id="{5C52DA06-B3E5-481F-8B69-E29C3BCFF4FB}"/>
                    </a:ext>
                  </a:extLst>
                </p:cNvPr>
                <p:cNvSpPr>
                  <a:spLocks/>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7" name="Freeform 105">
                  <a:extLst>
                    <a:ext uri="{FF2B5EF4-FFF2-40B4-BE49-F238E27FC236}">
                      <a16:creationId xmlns:a16="http://schemas.microsoft.com/office/drawing/2014/main" xmlns="" id="{29570199-8D43-4FFA-9D6C-66B2CF6622D8}"/>
                    </a:ext>
                  </a:extLst>
                </p:cNvPr>
                <p:cNvSpPr>
                  <a:spLocks/>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8" name="Freeform 106">
                  <a:extLst>
                    <a:ext uri="{FF2B5EF4-FFF2-40B4-BE49-F238E27FC236}">
                      <a16:creationId xmlns:a16="http://schemas.microsoft.com/office/drawing/2014/main" xmlns="" id="{F0654912-AC64-4402-ADF2-D1F5A1114FAF}"/>
                    </a:ext>
                  </a:extLst>
                </p:cNvPr>
                <p:cNvSpPr>
                  <a:spLocks/>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9" name="Freeform 107">
                  <a:extLst>
                    <a:ext uri="{FF2B5EF4-FFF2-40B4-BE49-F238E27FC236}">
                      <a16:creationId xmlns:a16="http://schemas.microsoft.com/office/drawing/2014/main" xmlns="" id="{926F1F63-0AB3-457A-86D8-EE0AA9F1AAEC}"/>
                    </a:ext>
                  </a:extLst>
                </p:cNvPr>
                <p:cNvSpPr>
                  <a:spLocks/>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Freeform 108">
                  <a:extLst>
                    <a:ext uri="{FF2B5EF4-FFF2-40B4-BE49-F238E27FC236}">
                      <a16:creationId xmlns:a16="http://schemas.microsoft.com/office/drawing/2014/main" xmlns="" id="{A90E9973-FF0D-440F-BF1B-030D28B3A6A8}"/>
                    </a:ext>
                  </a:extLst>
                </p:cNvPr>
                <p:cNvSpPr>
                  <a:spLocks/>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Freeform 109">
                  <a:extLst>
                    <a:ext uri="{FF2B5EF4-FFF2-40B4-BE49-F238E27FC236}">
                      <a16:creationId xmlns:a16="http://schemas.microsoft.com/office/drawing/2014/main" xmlns="" id="{5D29DBC2-BA26-4D1D-87A0-19F3690B1392}"/>
                    </a:ext>
                  </a:extLst>
                </p:cNvPr>
                <p:cNvSpPr>
                  <a:spLocks/>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3" name="组合 576">
                <a:extLst>
                  <a:ext uri="{FF2B5EF4-FFF2-40B4-BE49-F238E27FC236}">
                    <a16:creationId xmlns:a16="http://schemas.microsoft.com/office/drawing/2014/main" xmlns="" id="{268FEEA4-F492-4157-80A1-FCF64D7A965F}"/>
                  </a:ext>
                </a:extLst>
              </p:cNvPr>
              <p:cNvGrpSpPr/>
              <p:nvPr/>
            </p:nvGrpSpPr>
            <p:grpSpPr>
              <a:xfrm>
                <a:off x="2308429" y="3452852"/>
                <a:ext cx="425649" cy="411271"/>
                <a:chOff x="13096875" y="2576512"/>
                <a:chExt cx="804862" cy="777875"/>
              </a:xfrm>
              <a:grpFill/>
            </p:grpSpPr>
            <p:sp>
              <p:nvSpPr>
                <p:cNvPr id="122" name="Freeform 100">
                  <a:extLst>
                    <a:ext uri="{FF2B5EF4-FFF2-40B4-BE49-F238E27FC236}">
                      <a16:creationId xmlns:a16="http://schemas.microsoft.com/office/drawing/2014/main" xmlns="" id="{19786082-1D38-4F68-A880-1A5D14E1236F}"/>
                    </a:ext>
                  </a:extLst>
                </p:cNvPr>
                <p:cNvSpPr>
                  <a:spLocks/>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3" name="Freeform 101">
                  <a:extLst>
                    <a:ext uri="{FF2B5EF4-FFF2-40B4-BE49-F238E27FC236}">
                      <a16:creationId xmlns:a16="http://schemas.microsoft.com/office/drawing/2014/main" xmlns="" id="{E985834E-219A-447B-919F-4BFA9AC1561F}"/>
                    </a:ext>
                  </a:extLst>
                </p:cNvPr>
                <p:cNvSpPr>
                  <a:spLocks/>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4" name="Freeform 102">
                  <a:extLst>
                    <a:ext uri="{FF2B5EF4-FFF2-40B4-BE49-F238E27FC236}">
                      <a16:creationId xmlns:a16="http://schemas.microsoft.com/office/drawing/2014/main" xmlns="" id="{472C3A92-C069-4928-AD94-8D9E65CD9C33}"/>
                    </a:ext>
                  </a:extLst>
                </p:cNvPr>
                <p:cNvSpPr>
                  <a:spLocks/>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5" name="Freeform 103">
                  <a:extLst>
                    <a:ext uri="{FF2B5EF4-FFF2-40B4-BE49-F238E27FC236}">
                      <a16:creationId xmlns:a16="http://schemas.microsoft.com/office/drawing/2014/main" xmlns="" id="{B45296B0-6F83-4098-96D9-DF92A585E16F}"/>
                    </a:ext>
                  </a:extLst>
                </p:cNvPr>
                <p:cNvSpPr>
                  <a:spLocks/>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6" name="Freeform 104">
                  <a:extLst>
                    <a:ext uri="{FF2B5EF4-FFF2-40B4-BE49-F238E27FC236}">
                      <a16:creationId xmlns:a16="http://schemas.microsoft.com/office/drawing/2014/main" xmlns="" id="{56DDAE80-D2F5-4964-BE20-6CDC3A3310E0}"/>
                    </a:ext>
                  </a:extLst>
                </p:cNvPr>
                <p:cNvSpPr>
                  <a:spLocks/>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7" name="Freeform 105">
                  <a:extLst>
                    <a:ext uri="{FF2B5EF4-FFF2-40B4-BE49-F238E27FC236}">
                      <a16:creationId xmlns:a16="http://schemas.microsoft.com/office/drawing/2014/main" xmlns="" id="{6A5F190D-0008-4D76-8DD0-8219610C7BAA}"/>
                    </a:ext>
                  </a:extLst>
                </p:cNvPr>
                <p:cNvSpPr>
                  <a:spLocks/>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8" name="Freeform 106">
                  <a:extLst>
                    <a:ext uri="{FF2B5EF4-FFF2-40B4-BE49-F238E27FC236}">
                      <a16:creationId xmlns:a16="http://schemas.microsoft.com/office/drawing/2014/main" xmlns="" id="{70A709FF-455B-47B9-B87F-C48CEFCD9024}"/>
                    </a:ext>
                  </a:extLst>
                </p:cNvPr>
                <p:cNvSpPr>
                  <a:spLocks/>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9" name="Freeform 107">
                  <a:extLst>
                    <a:ext uri="{FF2B5EF4-FFF2-40B4-BE49-F238E27FC236}">
                      <a16:creationId xmlns:a16="http://schemas.microsoft.com/office/drawing/2014/main" xmlns="" id="{A379B137-C6C2-49A2-A737-D51E2E7BED04}"/>
                    </a:ext>
                  </a:extLst>
                </p:cNvPr>
                <p:cNvSpPr>
                  <a:spLocks/>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0" name="Freeform 108">
                  <a:extLst>
                    <a:ext uri="{FF2B5EF4-FFF2-40B4-BE49-F238E27FC236}">
                      <a16:creationId xmlns:a16="http://schemas.microsoft.com/office/drawing/2014/main" xmlns="" id="{6EFADD94-BB88-42F3-B853-F16DFB2634A1}"/>
                    </a:ext>
                  </a:extLst>
                </p:cNvPr>
                <p:cNvSpPr>
                  <a:spLocks/>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1" name="Freeform 109">
                  <a:extLst>
                    <a:ext uri="{FF2B5EF4-FFF2-40B4-BE49-F238E27FC236}">
                      <a16:creationId xmlns:a16="http://schemas.microsoft.com/office/drawing/2014/main" xmlns="" id="{8C20DADE-0B53-4FAB-84A6-5669DFE9F09E}"/>
                    </a:ext>
                  </a:extLst>
                </p:cNvPr>
                <p:cNvSpPr>
                  <a:spLocks/>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4" name="组合 576">
                <a:extLst>
                  <a:ext uri="{FF2B5EF4-FFF2-40B4-BE49-F238E27FC236}">
                    <a16:creationId xmlns:a16="http://schemas.microsoft.com/office/drawing/2014/main" xmlns="" id="{6E085147-19C0-45F4-9756-64A04AE1025E}"/>
                  </a:ext>
                </a:extLst>
              </p:cNvPr>
              <p:cNvGrpSpPr/>
              <p:nvPr/>
            </p:nvGrpSpPr>
            <p:grpSpPr>
              <a:xfrm>
                <a:off x="3443754" y="3452852"/>
                <a:ext cx="425649" cy="411271"/>
                <a:chOff x="13096875" y="2576512"/>
                <a:chExt cx="804862" cy="777875"/>
              </a:xfrm>
              <a:grpFill/>
            </p:grpSpPr>
            <p:sp>
              <p:nvSpPr>
                <p:cNvPr id="112" name="Freeform 100">
                  <a:extLst>
                    <a:ext uri="{FF2B5EF4-FFF2-40B4-BE49-F238E27FC236}">
                      <a16:creationId xmlns:a16="http://schemas.microsoft.com/office/drawing/2014/main" xmlns="" id="{363A831B-43DF-4179-90B3-E9FF894130A5}"/>
                    </a:ext>
                  </a:extLst>
                </p:cNvPr>
                <p:cNvSpPr>
                  <a:spLocks/>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Freeform 101">
                  <a:extLst>
                    <a:ext uri="{FF2B5EF4-FFF2-40B4-BE49-F238E27FC236}">
                      <a16:creationId xmlns:a16="http://schemas.microsoft.com/office/drawing/2014/main" xmlns="" id="{20A40888-ADDB-4AAD-9DAD-4ECF7B6C6819}"/>
                    </a:ext>
                  </a:extLst>
                </p:cNvPr>
                <p:cNvSpPr>
                  <a:spLocks/>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4" name="Freeform 102">
                  <a:extLst>
                    <a:ext uri="{FF2B5EF4-FFF2-40B4-BE49-F238E27FC236}">
                      <a16:creationId xmlns:a16="http://schemas.microsoft.com/office/drawing/2014/main" xmlns="" id="{FCBAD764-1655-4086-86D5-E4D663B7DD03}"/>
                    </a:ext>
                  </a:extLst>
                </p:cNvPr>
                <p:cNvSpPr>
                  <a:spLocks/>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5" name="Freeform 103">
                  <a:extLst>
                    <a:ext uri="{FF2B5EF4-FFF2-40B4-BE49-F238E27FC236}">
                      <a16:creationId xmlns:a16="http://schemas.microsoft.com/office/drawing/2014/main" xmlns="" id="{7E17E1E8-FCF5-4B95-99D6-AF88D49D22FD}"/>
                    </a:ext>
                  </a:extLst>
                </p:cNvPr>
                <p:cNvSpPr>
                  <a:spLocks/>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6" name="Freeform 104">
                  <a:extLst>
                    <a:ext uri="{FF2B5EF4-FFF2-40B4-BE49-F238E27FC236}">
                      <a16:creationId xmlns:a16="http://schemas.microsoft.com/office/drawing/2014/main" xmlns="" id="{C266806B-E24A-47DF-80FC-9727885EB5F6}"/>
                    </a:ext>
                  </a:extLst>
                </p:cNvPr>
                <p:cNvSpPr>
                  <a:spLocks/>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Freeform 105">
                  <a:extLst>
                    <a:ext uri="{FF2B5EF4-FFF2-40B4-BE49-F238E27FC236}">
                      <a16:creationId xmlns:a16="http://schemas.microsoft.com/office/drawing/2014/main" xmlns="" id="{7CBFE278-5B0A-4C7D-83D1-30CD83AEFFEE}"/>
                    </a:ext>
                  </a:extLst>
                </p:cNvPr>
                <p:cNvSpPr>
                  <a:spLocks/>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Freeform 106">
                  <a:extLst>
                    <a:ext uri="{FF2B5EF4-FFF2-40B4-BE49-F238E27FC236}">
                      <a16:creationId xmlns:a16="http://schemas.microsoft.com/office/drawing/2014/main" xmlns="" id="{E5326535-DB1A-47D9-8ADB-B8481CEB421A}"/>
                    </a:ext>
                  </a:extLst>
                </p:cNvPr>
                <p:cNvSpPr>
                  <a:spLocks/>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9" name="Freeform 107">
                  <a:extLst>
                    <a:ext uri="{FF2B5EF4-FFF2-40B4-BE49-F238E27FC236}">
                      <a16:creationId xmlns:a16="http://schemas.microsoft.com/office/drawing/2014/main" xmlns="" id="{FF07AFCD-EF15-454E-8180-47A6C622AEF6}"/>
                    </a:ext>
                  </a:extLst>
                </p:cNvPr>
                <p:cNvSpPr>
                  <a:spLocks/>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0" name="Freeform 108">
                  <a:extLst>
                    <a:ext uri="{FF2B5EF4-FFF2-40B4-BE49-F238E27FC236}">
                      <a16:creationId xmlns:a16="http://schemas.microsoft.com/office/drawing/2014/main" xmlns="" id="{6E994104-1770-4FA6-B321-C39C9A77A8CB}"/>
                    </a:ext>
                  </a:extLst>
                </p:cNvPr>
                <p:cNvSpPr>
                  <a:spLocks/>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1" name="Freeform 109">
                  <a:extLst>
                    <a:ext uri="{FF2B5EF4-FFF2-40B4-BE49-F238E27FC236}">
                      <a16:creationId xmlns:a16="http://schemas.microsoft.com/office/drawing/2014/main" xmlns="" id="{3FC0C17F-19F1-4869-9EE5-4A224D24849F}"/>
                    </a:ext>
                  </a:extLst>
                </p:cNvPr>
                <p:cNvSpPr>
                  <a:spLocks/>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 name="组合 576">
                <a:extLst>
                  <a:ext uri="{FF2B5EF4-FFF2-40B4-BE49-F238E27FC236}">
                    <a16:creationId xmlns:a16="http://schemas.microsoft.com/office/drawing/2014/main" xmlns="" id="{5A8450E2-B8B1-4EA2-B5C2-A88A74FBF001}"/>
                  </a:ext>
                </a:extLst>
              </p:cNvPr>
              <p:cNvGrpSpPr/>
              <p:nvPr/>
            </p:nvGrpSpPr>
            <p:grpSpPr>
              <a:xfrm>
                <a:off x="4235253" y="3393259"/>
                <a:ext cx="425649" cy="411271"/>
                <a:chOff x="13096875" y="2576512"/>
                <a:chExt cx="804862" cy="777875"/>
              </a:xfrm>
              <a:grpFill/>
            </p:grpSpPr>
            <p:sp>
              <p:nvSpPr>
                <p:cNvPr id="102" name="Freeform 100">
                  <a:extLst>
                    <a:ext uri="{FF2B5EF4-FFF2-40B4-BE49-F238E27FC236}">
                      <a16:creationId xmlns:a16="http://schemas.microsoft.com/office/drawing/2014/main" xmlns="" id="{259440E4-CBDF-4759-91E4-788DF36A322C}"/>
                    </a:ext>
                  </a:extLst>
                </p:cNvPr>
                <p:cNvSpPr>
                  <a:spLocks/>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101">
                  <a:extLst>
                    <a:ext uri="{FF2B5EF4-FFF2-40B4-BE49-F238E27FC236}">
                      <a16:creationId xmlns:a16="http://schemas.microsoft.com/office/drawing/2014/main" xmlns="" id="{2B580B9A-5172-4ADB-AC61-3364E5B53D07}"/>
                    </a:ext>
                  </a:extLst>
                </p:cNvPr>
                <p:cNvSpPr>
                  <a:spLocks/>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102">
                  <a:extLst>
                    <a:ext uri="{FF2B5EF4-FFF2-40B4-BE49-F238E27FC236}">
                      <a16:creationId xmlns:a16="http://schemas.microsoft.com/office/drawing/2014/main" xmlns="" id="{74DDC45F-87B8-4DF7-BFC2-742176D784DA}"/>
                    </a:ext>
                  </a:extLst>
                </p:cNvPr>
                <p:cNvSpPr>
                  <a:spLocks/>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103">
                  <a:extLst>
                    <a:ext uri="{FF2B5EF4-FFF2-40B4-BE49-F238E27FC236}">
                      <a16:creationId xmlns:a16="http://schemas.microsoft.com/office/drawing/2014/main" xmlns="" id="{90D4600A-406F-41C9-84D7-C31B214B59D6}"/>
                    </a:ext>
                  </a:extLst>
                </p:cNvPr>
                <p:cNvSpPr>
                  <a:spLocks/>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Freeform 104">
                  <a:extLst>
                    <a:ext uri="{FF2B5EF4-FFF2-40B4-BE49-F238E27FC236}">
                      <a16:creationId xmlns:a16="http://schemas.microsoft.com/office/drawing/2014/main" xmlns="" id="{55AB3752-EE39-482B-84DD-D25565CE99A2}"/>
                    </a:ext>
                  </a:extLst>
                </p:cNvPr>
                <p:cNvSpPr>
                  <a:spLocks/>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7" name="Freeform 105">
                  <a:extLst>
                    <a:ext uri="{FF2B5EF4-FFF2-40B4-BE49-F238E27FC236}">
                      <a16:creationId xmlns:a16="http://schemas.microsoft.com/office/drawing/2014/main" xmlns="" id="{7DFA2C48-5D57-43AB-BBEE-36BB492A0DF2}"/>
                    </a:ext>
                  </a:extLst>
                </p:cNvPr>
                <p:cNvSpPr>
                  <a:spLocks/>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8" name="Freeform 106">
                  <a:extLst>
                    <a:ext uri="{FF2B5EF4-FFF2-40B4-BE49-F238E27FC236}">
                      <a16:creationId xmlns:a16="http://schemas.microsoft.com/office/drawing/2014/main" xmlns="" id="{BCFFC7A4-A58E-4F73-9F3D-F589918D020A}"/>
                    </a:ext>
                  </a:extLst>
                </p:cNvPr>
                <p:cNvSpPr>
                  <a:spLocks/>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9" name="Freeform 107">
                  <a:extLst>
                    <a:ext uri="{FF2B5EF4-FFF2-40B4-BE49-F238E27FC236}">
                      <a16:creationId xmlns:a16="http://schemas.microsoft.com/office/drawing/2014/main" xmlns="" id="{EB7A1191-55F5-4AFA-8DC0-6F93C1C6B1CD}"/>
                    </a:ext>
                  </a:extLst>
                </p:cNvPr>
                <p:cNvSpPr>
                  <a:spLocks/>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0" name="Freeform 108">
                  <a:extLst>
                    <a:ext uri="{FF2B5EF4-FFF2-40B4-BE49-F238E27FC236}">
                      <a16:creationId xmlns:a16="http://schemas.microsoft.com/office/drawing/2014/main" xmlns="" id="{F0097C95-AA7B-4CFC-AECA-D1ACF6F54A11}"/>
                    </a:ext>
                  </a:extLst>
                </p:cNvPr>
                <p:cNvSpPr>
                  <a:spLocks/>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Freeform 109">
                  <a:extLst>
                    <a:ext uri="{FF2B5EF4-FFF2-40B4-BE49-F238E27FC236}">
                      <a16:creationId xmlns:a16="http://schemas.microsoft.com/office/drawing/2014/main" xmlns="" id="{EDB50AC6-FA2E-4EA5-8DD2-AA18002DA963}"/>
                    </a:ext>
                  </a:extLst>
                </p:cNvPr>
                <p:cNvSpPr>
                  <a:spLocks/>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cxnSp>
            <p:nvCxnSpPr>
              <p:cNvPr id="66" name="直接连接符 65">
                <a:extLst>
                  <a:ext uri="{FF2B5EF4-FFF2-40B4-BE49-F238E27FC236}">
                    <a16:creationId xmlns:a16="http://schemas.microsoft.com/office/drawing/2014/main" xmlns="" id="{BC4AEE81-6637-402A-800F-513F08C604E6}"/>
                  </a:ext>
                </a:extLst>
              </p:cNvPr>
              <p:cNvCxnSpPr/>
              <p:nvPr/>
            </p:nvCxnSpPr>
            <p:spPr bwMode="auto">
              <a:xfrm flipV="1">
                <a:off x="2120996" y="2492796"/>
                <a:ext cx="757990" cy="541421"/>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66">
                <a:extLst>
                  <a:ext uri="{FF2B5EF4-FFF2-40B4-BE49-F238E27FC236}">
                    <a16:creationId xmlns:a16="http://schemas.microsoft.com/office/drawing/2014/main" xmlns="" id="{F048BCFF-7767-4A70-B410-42A9DCAFB49F}"/>
                  </a:ext>
                </a:extLst>
              </p:cNvPr>
              <p:cNvCxnSpPr/>
              <p:nvPr/>
            </p:nvCxnSpPr>
            <p:spPr bwMode="auto">
              <a:xfrm flipV="1">
                <a:off x="2108965" y="2480764"/>
                <a:ext cx="1864895" cy="553453"/>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67">
                <a:extLst>
                  <a:ext uri="{FF2B5EF4-FFF2-40B4-BE49-F238E27FC236}">
                    <a16:creationId xmlns:a16="http://schemas.microsoft.com/office/drawing/2014/main" xmlns="" id="{019B3358-94B1-4A00-A0F4-76053B3D682F}"/>
                  </a:ext>
                </a:extLst>
              </p:cNvPr>
              <p:cNvCxnSpPr/>
              <p:nvPr/>
            </p:nvCxnSpPr>
            <p:spPr bwMode="auto">
              <a:xfrm flipH="1" flipV="1">
                <a:off x="2891017" y="2492795"/>
                <a:ext cx="120316" cy="553452"/>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直接连接符 68">
                <a:extLst>
                  <a:ext uri="{FF2B5EF4-FFF2-40B4-BE49-F238E27FC236}">
                    <a16:creationId xmlns:a16="http://schemas.microsoft.com/office/drawing/2014/main" xmlns="" id="{A28C44F4-198F-4608-BB27-C875C4A0C2C8}"/>
                  </a:ext>
                </a:extLst>
              </p:cNvPr>
              <p:cNvCxnSpPr/>
              <p:nvPr/>
            </p:nvCxnSpPr>
            <p:spPr bwMode="auto">
              <a:xfrm flipV="1">
                <a:off x="3023365" y="2492795"/>
                <a:ext cx="950495" cy="517358"/>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69">
                <a:extLst>
                  <a:ext uri="{FF2B5EF4-FFF2-40B4-BE49-F238E27FC236}">
                    <a16:creationId xmlns:a16="http://schemas.microsoft.com/office/drawing/2014/main" xmlns="" id="{A78B5965-9E9B-4B40-9730-8541E2490F3D}"/>
                  </a:ext>
                </a:extLst>
              </p:cNvPr>
              <p:cNvCxnSpPr/>
              <p:nvPr/>
            </p:nvCxnSpPr>
            <p:spPr bwMode="auto">
              <a:xfrm>
                <a:off x="2878986" y="2480763"/>
                <a:ext cx="1070810" cy="541421"/>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a:extLst>
                  <a:ext uri="{FF2B5EF4-FFF2-40B4-BE49-F238E27FC236}">
                    <a16:creationId xmlns:a16="http://schemas.microsoft.com/office/drawing/2014/main" xmlns="" id="{D7FFA744-60EC-490D-97F0-0B7E03ACF0E5}"/>
                  </a:ext>
                </a:extLst>
              </p:cNvPr>
              <p:cNvCxnSpPr/>
              <p:nvPr/>
            </p:nvCxnSpPr>
            <p:spPr bwMode="auto">
              <a:xfrm>
                <a:off x="2854923" y="2480763"/>
                <a:ext cx="1961147" cy="553453"/>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xmlns="" id="{D377849A-E1C3-4FC0-B826-0A143147FCAE}"/>
                  </a:ext>
                </a:extLst>
              </p:cNvPr>
              <p:cNvCxnSpPr/>
              <p:nvPr/>
            </p:nvCxnSpPr>
            <p:spPr bwMode="auto">
              <a:xfrm flipH="1">
                <a:off x="3961828" y="2492795"/>
                <a:ext cx="12032" cy="529389"/>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xmlns="" id="{32111FC8-EC6A-4218-8017-65262B9E7ECB}"/>
                  </a:ext>
                </a:extLst>
              </p:cNvPr>
              <p:cNvCxnSpPr/>
              <p:nvPr/>
            </p:nvCxnSpPr>
            <p:spPr bwMode="auto">
              <a:xfrm>
                <a:off x="3961828" y="2504826"/>
                <a:ext cx="830179" cy="517358"/>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连接符 73">
                <a:extLst>
                  <a:ext uri="{FF2B5EF4-FFF2-40B4-BE49-F238E27FC236}">
                    <a16:creationId xmlns:a16="http://schemas.microsoft.com/office/drawing/2014/main" xmlns="" id="{31E1DBB2-8442-4A32-A1DC-3B5C6BB6D8D8}"/>
                  </a:ext>
                </a:extLst>
              </p:cNvPr>
              <p:cNvCxnSpPr>
                <a:endCxn id="133" idx="25"/>
              </p:cNvCxnSpPr>
              <p:nvPr/>
            </p:nvCxnSpPr>
            <p:spPr bwMode="auto">
              <a:xfrm flipH="1">
                <a:off x="1749405" y="3195969"/>
                <a:ext cx="315321" cy="283040"/>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直接连接符 74">
                <a:extLst>
                  <a:ext uri="{FF2B5EF4-FFF2-40B4-BE49-F238E27FC236}">
                    <a16:creationId xmlns:a16="http://schemas.microsoft.com/office/drawing/2014/main" xmlns="" id="{19E6D2A1-1B8B-45A0-8C6F-259175E35F32}"/>
                  </a:ext>
                </a:extLst>
              </p:cNvPr>
              <p:cNvCxnSpPr>
                <a:endCxn id="124" idx="13"/>
              </p:cNvCxnSpPr>
              <p:nvPr/>
            </p:nvCxnSpPr>
            <p:spPr bwMode="auto">
              <a:xfrm>
                <a:off x="2052693" y="3208001"/>
                <a:ext cx="419504" cy="245051"/>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6" name="组合 387">
                <a:extLst>
                  <a:ext uri="{FF2B5EF4-FFF2-40B4-BE49-F238E27FC236}">
                    <a16:creationId xmlns:a16="http://schemas.microsoft.com/office/drawing/2014/main" xmlns="" id="{00D7DE08-D477-4DB3-978B-59D6D0A6F63F}"/>
                  </a:ext>
                </a:extLst>
              </p:cNvPr>
              <p:cNvGrpSpPr>
                <a:grpSpLocks/>
              </p:cNvGrpSpPr>
              <p:nvPr/>
            </p:nvGrpSpPr>
            <p:grpSpPr bwMode="auto">
              <a:xfrm>
                <a:off x="3283164" y="1694180"/>
                <a:ext cx="395288" cy="409575"/>
                <a:chOff x="4622166" y="3061494"/>
                <a:chExt cx="489584" cy="615667"/>
              </a:xfrm>
              <a:grpFill/>
            </p:grpSpPr>
            <p:grpSp>
              <p:nvGrpSpPr>
                <p:cNvPr id="93" name="组合 376">
                  <a:extLst>
                    <a:ext uri="{FF2B5EF4-FFF2-40B4-BE49-F238E27FC236}">
                      <a16:creationId xmlns:a16="http://schemas.microsoft.com/office/drawing/2014/main" xmlns="" id="{ADFEFCE7-7402-4493-91A1-11ACBCA3D25C}"/>
                    </a:ext>
                  </a:extLst>
                </p:cNvPr>
                <p:cNvGrpSpPr>
                  <a:grpSpLocks/>
                </p:cNvGrpSpPr>
                <p:nvPr/>
              </p:nvGrpSpPr>
              <p:grpSpPr bwMode="auto">
                <a:xfrm>
                  <a:off x="4622166" y="3467100"/>
                  <a:ext cx="489584" cy="210061"/>
                  <a:chOff x="3298897" y="4095287"/>
                  <a:chExt cx="1257750" cy="591162"/>
                </a:xfrm>
                <a:grpFill/>
              </p:grpSpPr>
              <p:sp>
                <p:nvSpPr>
                  <p:cNvPr id="100" name="Freeform 13">
                    <a:extLst>
                      <a:ext uri="{FF2B5EF4-FFF2-40B4-BE49-F238E27FC236}">
                        <a16:creationId xmlns:a16="http://schemas.microsoft.com/office/drawing/2014/main" xmlns="" id="{C5EADABC-BA9D-4027-A206-430C93E4946A}"/>
                      </a:ext>
                    </a:extLst>
                  </p:cNvPr>
                  <p:cNvSpPr>
                    <a:spLocks noEditPoints="1"/>
                  </p:cNvSpPr>
                  <p:nvPr/>
                </p:nvSpPr>
                <p:spPr bwMode="auto">
                  <a:xfrm>
                    <a:off x="3298897" y="4095473"/>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13">
                    <a:extLst>
                      <a:ext uri="{FF2B5EF4-FFF2-40B4-BE49-F238E27FC236}">
                        <a16:creationId xmlns:a16="http://schemas.microsoft.com/office/drawing/2014/main" xmlns="" id="{BB7E1EF2-DD05-4274-BF93-BAE0438753B2}"/>
                      </a:ext>
                    </a:extLst>
                  </p:cNvPr>
                  <p:cNvSpPr>
                    <a:spLocks noEditPoints="1"/>
                  </p:cNvSpPr>
                  <p:nvPr/>
                </p:nvSpPr>
                <p:spPr bwMode="auto">
                  <a:xfrm>
                    <a:off x="3298897" y="4390961"/>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4" name="组合 379">
                  <a:extLst>
                    <a:ext uri="{FF2B5EF4-FFF2-40B4-BE49-F238E27FC236}">
                      <a16:creationId xmlns:a16="http://schemas.microsoft.com/office/drawing/2014/main" xmlns="" id="{0749515C-804B-431D-9264-5C74490D2F23}"/>
                    </a:ext>
                  </a:extLst>
                </p:cNvPr>
                <p:cNvGrpSpPr>
                  <a:grpSpLocks/>
                </p:cNvGrpSpPr>
                <p:nvPr/>
              </p:nvGrpSpPr>
              <p:grpSpPr bwMode="auto">
                <a:xfrm>
                  <a:off x="4622166" y="3263900"/>
                  <a:ext cx="489584" cy="210061"/>
                  <a:chOff x="3298897" y="4095287"/>
                  <a:chExt cx="1257750" cy="591162"/>
                </a:xfrm>
                <a:grpFill/>
              </p:grpSpPr>
              <p:sp>
                <p:nvSpPr>
                  <p:cNvPr id="98" name="Freeform 13">
                    <a:extLst>
                      <a:ext uri="{FF2B5EF4-FFF2-40B4-BE49-F238E27FC236}">
                        <a16:creationId xmlns:a16="http://schemas.microsoft.com/office/drawing/2014/main" xmlns="" id="{801DAD03-97C9-4E63-AC0B-8F88E3F70C5F}"/>
                      </a:ext>
                    </a:extLst>
                  </p:cNvPr>
                  <p:cNvSpPr>
                    <a:spLocks noEditPoints="1"/>
                  </p:cNvSpPr>
                  <p:nvPr/>
                </p:nvSpPr>
                <p:spPr bwMode="auto">
                  <a:xfrm>
                    <a:off x="3298897" y="4089783"/>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13">
                    <a:extLst>
                      <a:ext uri="{FF2B5EF4-FFF2-40B4-BE49-F238E27FC236}">
                        <a16:creationId xmlns:a16="http://schemas.microsoft.com/office/drawing/2014/main" xmlns="" id="{DA3ED034-114A-4E67-8739-EF9AC8AA2E2E}"/>
                      </a:ext>
                    </a:extLst>
                  </p:cNvPr>
                  <p:cNvSpPr>
                    <a:spLocks noEditPoints="1"/>
                  </p:cNvSpPr>
                  <p:nvPr/>
                </p:nvSpPr>
                <p:spPr bwMode="auto">
                  <a:xfrm>
                    <a:off x="3298897" y="4385271"/>
                    <a:ext cx="1257750" cy="30220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5" name="组合 94">
                  <a:extLst>
                    <a:ext uri="{FF2B5EF4-FFF2-40B4-BE49-F238E27FC236}">
                      <a16:creationId xmlns:a16="http://schemas.microsoft.com/office/drawing/2014/main" xmlns="" id="{7E68E01F-F78C-497A-A850-F535C3863DE1}"/>
                    </a:ext>
                  </a:extLst>
                </p:cNvPr>
                <p:cNvGrpSpPr>
                  <a:grpSpLocks/>
                </p:cNvGrpSpPr>
                <p:nvPr/>
              </p:nvGrpSpPr>
              <p:grpSpPr bwMode="auto">
                <a:xfrm>
                  <a:off x="4622166" y="3061494"/>
                  <a:ext cx="489584" cy="210061"/>
                  <a:chOff x="3298897" y="4095287"/>
                  <a:chExt cx="1257750" cy="591162"/>
                </a:xfrm>
                <a:grpFill/>
              </p:grpSpPr>
              <p:sp>
                <p:nvSpPr>
                  <p:cNvPr id="96" name="Freeform 13">
                    <a:extLst>
                      <a:ext uri="{FF2B5EF4-FFF2-40B4-BE49-F238E27FC236}">
                        <a16:creationId xmlns:a16="http://schemas.microsoft.com/office/drawing/2014/main" xmlns="" id="{5883DAA2-EB12-4CB1-BCD4-07DE5B546B71}"/>
                      </a:ext>
                    </a:extLst>
                  </p:cNvPr>
                  <p:cNvSpPr>
                    <a:spLocks noEditPoints="1"/>
                  </p:cNvSpPr>
                  <p:nvPr/>
                </p:nvSpPr>
                <p:spPr bwMode="auto">
                  <a:xfrm>
                    <a:off x="3298897" y="4095287"/>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7" name="Freeform 13">
                    <a:extLst>
                      <a:ext uri="{FF2B5EF4-FFF2-40B4-BE49-F238E27FC236}">
                        <a16:creationId xmlns:a16="http://schemas.microsoft.com/office/drawing/2014/main" xmlns="" id="{76E1F89A-7D39-4177-9D3E-EF5B651BEC1A}"/>
                      </a:ext>
                    </a:extLst>
                  </p:cNvPr>
                  <p:cNvSpPr>
                    <a:spLocks noEditPoints="1"/>
                  </p:cNvSpPr>
                  <p:nvPr/>
                </p:nvSpPr>
                <p:spPr bwMode="auto">
                  <a:xfrm>
                    <a:off x="3298897" y="4390775"/>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cxnSp>
            <p:nvCxnSpPr>
              <p:cNvPr id="77" name="直接连接符 76">
                <a:extLst>
                  <a:ext uri="{FF2B5EF4-FFF2-40B4-BE49-F238E27FC236}">
                    <a16:creationId xmlns:a16="http://schemas.microsoft.com/office/drawing/2014/main" xmlns="" id="{83A9AF99-2F7D-40AE-8D31-1C41C2436EDC}"/>
                  </a:ext>
                </a:extLst>
              </p:cNvPr>
              <p:cNvCxnSpPr/>
              <p:nvPr/>
            </p:nvCxnSpPr>
            <p:spPr>
              <a:xfrm flipV="1">
                <a:off x="2907562" y="2075824"/>
                <a:ext cx="553493" cy="302315"/>
              </a:xfrm>
              <a:prstGeom prst="line">
                <a:avLst/>
              </a:prstGeom>
              <a:grpFill/>
              <a:ln w="9525" cap="flat" cmpd="sng" algn="ctr">
                <a:solidFill>
                  <a:sysClr val="window" lastClr="FFFFFF">
                    <a:lumMod val="75000"/>
                  </a:sysClr>
                </a:solidFill>
                <a:prstDash val="solid"/>
              </a:ln>
              <a:effectLst/>
            </p:spPr>
          </p:cxnSp>
          <p:cxnSp>
            <p:nvCxnSpPr>
              <p:cNvPr id="78" name="直接连接符 77">
                <a:extLst>
                  <a:ext uri="{FF2B5EF4-FFF2-40B4-BE49-F238E27FC236}">
                    <a16:creationId xmlns:a16="http://schemas.microsoft.com/office/drawing/2014/main" xmlns="" id="{75BAF825-9D6B-4E92-8282-5C3D43358617}"/>
                  </a:ext>
                </a:extLst>
              </p:cNvPr>
              <p:cNvCxnSpPr/>
              <p:nvPr/>
            </p:nvCxnSpPr>
            <p:spPr>
              <a:xfrm>
                <a:off x="3424600" y="2075823"/>
                <a:ext cx="577877" cy="302316"/>
              </a:xfrm>
              <a:prstGeom prst="line">
                <a:avLst/>
              </a:prstGeom>
              <a:grpFill/>
              <a:ln w="9525" cap="flat" cmpd="sng" algn="ctr">
                <a:solidFill>
                  <a:sysClr val="window" lastClr="FFFFFF">
                    <a:lumMod val="75000"/>
                  </a:sysClr>
                </a:solidFill>
                <a:prstDash val="solid"/>
              </a:ln>
              <a:effectLst/>
            </p:spPr>
          </p:cxnSp>
          <p:sp>
            <p:nvSpPr>
              <p:cNvPr id="79" name="Freeform 13">
                <a:extLst>
                  <a:ext uri="{FF2B5EF4-FFF2-40B4-BE49-F238E27FC236}">
                    <a16:creationId xmlns:a16="http://schemas.microsoft.com/office/drawing/2014/main" xmlns="" id="{A6E4CE5D-F3CC-474D-AEB3-19E57B1F29F7}"/>
                  </a:ext>
                </a:extLst>
              </p:cNvPr>
              <p:cNvSpPr>
                <a:spLocks noEditPoints="1"/>
              </p:cNvSpPr>
              <p:nvPr/>
            </p:nvSpPr>
            <p:spPr bwMode="auto">
              <a:xfrm>
                <a:off x="1830624" y="3057454"/>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xmlns="" id="{ED3DA470-C38D-4483-95B5-9A010F3F4384}"/>
                  </a:ext>
                </a:extLst>
              </p:cNvPr>
              <p:cNvGrpSpPr/>
              <p:nvPr/>
            </p:nvGrpSpPr>
            <p:grpSpPr>
              <a:xfrm>
                <a:off x="2572284" y="2397778"/>
                <a:ext cx="536876" cy="240582"/>
                <a:chOff x="1853781" y="3436285"/>
                <a:chExt cx="536876" cy="240582"/>
              </a:xfrm>
              <a:grpFill/>
            </p:grpSpPr>
            <p:sp>
              <p:nvSpPr>
                <p:cNvPr id="91" name="Freeform 13">
                  <a:extLst>
                    <a:ext uri="{FF2B5EF4-FFF2-40B4-BE49-F238E27FC236}">
                      <a16:creationId xmlns:a16="http://schemas.microsoft.com/office/drawing/2014/main" xmlns="" id="{AD2AB425-996E-443A-9984-5318C23D2CDF}"/>
                    </a:ext>
                  </a:extLst>
                </p:cNvPr>
                <p:cNvSpPr>
                  <a:spLocks noEditPoints="1"/>
                </p:cNvSpPr>
                <p:nvPr/>
              </p:nvSpPr>
              <p:spPr bwMode="auto">
                <a:xfrm>
                  <a:off x="1909678" y="3566438"/>
                  <a:ext cx="480977" cy="110429"/>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3">
                  <a:extLst>
                    <a:ext uri="{FF2B5EF4-FFF2-40B4-BE49-F238E27FC236}">
                      <a16:creationId xmlns:a16="http://schemas.microsoft.com/office/drawing/2014/main" xmlns="" id="{A35E4339-B7AB-4D5C-ADD7-066D4D87A425}"/>
                    </a:ext>
                  </a:extLst>
                </p:cNvPr>
                <p:cNvSpPr>
                  <a:spLocks noEditPoints="1"/>
                </p:cNvSpPr>
                <p:nvPr/>
              </p:nvSpPr>
              <p:spPr bwMode="auto">
                <a:xfrm>
                  <a:off x="1853781" y="3436285"/>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80">
                <a:extLst>
                  <a:ext uri="{FF2B5EF4-FFF2-40B4-BE49-F238E27FC236}">
                    <a16:creationId xmlns:a16="http://schemas.microsoft.com/office/drawing/2014/main" xmlns="" id="{C047B96D-8B4C-458A-8084-304BA0A2B9BB}"/>
                  </a:ext>
                </a:extLst>
              </p:cNvPr>
              <p:cNvGrpSpPr/>
              <p:nvPr/>
            </p:nvGrpSpPr>
            <p:grpSpPr>
              <a:xfrm>
                <a:off x="3784080" y="2397778"/>
                <a:ext cx="536876" cy="258113"/>
                <a:chOff x="1853781" y="3436285"/>
                <a:chExt cx="536876" cy="258113"/>
              </a:xfrm>
              <a:grpFill/>
            </p:grpSpPr>
            <p:sp>
              <p:nvSpPr>
                <p:cNvPr id="89" name="Freeform 13">
                  <a:extLst>
                    <a:ext uri="{FF2B5EF4-FFF2-40B4-BE49-F238E27FC236}">
                      <a16:creationId xmlns:a16="http://schemas.microsoft.com/office/drawing/2014/main" xmlns="" id="{0D1B5C72-A28E-4BED-B2CD-A725F0752A94}"/>
                    </a:ext>
                  </a:extLst>
                </p:cNvPr>
                <p:cNvSpPr>
                  <a:spLocks noEditPoints="1"/>
                </p:cNvSpPr>
                <p:nvPr/>
              </p:nvSpPr>
              <p:spPr bwMode="auto">
                <a:xfrm>
                  <a:off x="1853781" y="3566438"/>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3">
                  <a:extLst>
                    <a:ext uri="{FF2B5EF4-FFF2-40B4-BE49-F238E27FC236}">
                      <a16:creationId xmlns:a16="http://schemas.microsoft.com/office/drawing/2014/main" xmlns="" id="{8D970E1D-A7B8-4514-AD22-18409279C00D}"/>
                    </a:ext>
                  </a:extLst>
                </p:cNvPr>
                <p:cNvSpPr>
                  <a:spLocks noEditPoints="1"/>
                </p:cNvSpPr>
                <p:nvPr/>
              </p:nvSpPr>
              <p:spPr bwMode="auto">
                <a:xfrm>
                  <a:off x="1853781" y="3436285"/>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Freeform 13">
                <a:extLst>
                  <a:ext uri="{FF2B5EF4-FFF2-40B4-BE49-F238E27FC236}">
                    <a16:creationId xmlns:a16="http://schemas.microsoft.com/office/drawing/2014/main" xmlns="" id="{A5A298FC-D79F-4958-BC0C-90A57CEF6A2D}"/>
                  </a:ext>
                </a:extLst>
              </p:cNvPr>
              <p:cNvSpPr>
                <a:spLocks noEditPoints="1"/>
              </p:cNvSpPr>
              <p:nvPr/>
            </p:nvSpPr>
            <p:spPr bwMode="auto">
              <a:xfrm>
                <a:off x="2697976" y="3057454"/>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3">
                <a:extLst>
                  <a:ext uri="{FF2B5EF4-FFF2-40B4-BE49-F238E27FC236}">
                    <a16:creationId xmlns:a16="http://schemas.microsoft.com/office/drawing/2014/main" xmlns="" id="{0ED56C9B-D786-414E-95C3-A09CAC595099}"/>
                  </a:ext>
                </a:extLst>
              </p:cNvPr>
              <p:cNvSpPr>
                <a:spLocks noEditPoints="1"/>
              </p:cNvSpPr>
              <p:nvPr/>
            </p:nvSpPr>
            <p:spPr bwMode="auto">
              <a:xfrm>
                <a:off x="3743988" y="3057454"/>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3">
                <a:extLst>
                  <a:ext uri="{FF2B5EF4-FFF2-40B4-BE49-F238E27FC236}">
                    <a16:creationId xmlns:a16="http://schemas.microsoft.com/office/drawing/2014/main" xmlns="" id="{7C81FBC7-5673-4E06-B3E5-139A06C5FCAD}"/>
                  </a:ext>
                </a:extLst>
              </p:cNvPr>
              <p:cNvSpPr>
                <a:spLocks noEditPoints="1"/>
              </p:cNvSpPr>
              <p:nvPr/>
            </p:nvSpPr>
            <p:spPr bwMode="auto">
              <a:xfrm>
                <a:off x="4547632" y="3057454"/>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a16="http://schemas.microsoft.com/office/drawing/2014/main" xmlns="" id="{206AEAD5-C89A-4FCA-AC49-C4AD778FF414}"/>
                  </a:ext>
                </a:extLst>
              </p:cNvPr>
              <p:cNvCxnSpPr>
                <a:endCxn id="112" idx="28"/>
              </p:cNvCxnSpPr>
              <p:nvPr/>
            </p:nvCxnSpPr>
            <p:spPr bwMode="auto">
              <a:xfrm flipH="1">
                <a:off x="3814837" y="3195969"/>
                <a:ext cx="210976" cy="257083"/>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85">
                <a:extLst>
                  <a:ext uri="{FF2B5EF4-FFF2-40B4-BE49-F238E27FC236}">
                    <a16:creationId xmlns:a16="http://schemas.microsoft.com/office/drawing/2014/main" xmlns="" id="{FDC5420A-4E8C-4245-B86C-A5D18BC9088A}"/>
                  </a:ext>
                </a:extLst>
              </p:cNvPr>
              <p:cNvCxnSpPr>
                <a:endCxn id="104" idx="16"/>
              </p:cNvCxnSpPr>
              <p:nvPr/>
            </p:nvCxnSpPr>
            <p:spPr bwMode="auto">
              <a:xfrm>
                <a:off x="4013780" y="3208001"/>
                <a:ext cx="385224" cy="185458"/>
              </a:xfrm>
              <a:prstGeom prst="line">
                <a:avLst/>
              </a:prstGeom>
              <a:grp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7" name="Freeform 14">
                <a:extLst>
                  <a:ext uri="{FF2B5EF4-FFF2-40B4-BE49-F238E27FC236}">
                    <a16:creationId xmlns:a16="http://schemas.microsoft.com/office/drawing/2014/main" xmlns="" id="{B3981BD4-A680-4C7A-85F9-00D3FB146327}"/>
                  </a:ext>
                </a:extLst>
              </p:cNvPr>
              <p:cNvSpPr>
                <a:spLocks noEditPoints="1"/>
              </p:cNvSpPr>
              <p:nvPr/>
            </p:nvSpPr>
            <p:spPr bwMode="auto">
              <a:xfrm>
                <a:off x="4078623" y="1888831"/>
                <a:ext cx="521292" cy="144000"/>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a:extLst>
                  <a:ext uri="{FF2B5EF4-FFF2-40B4-BE49-F238E27FC236}">
                    <a16:creationId xmlns:a16="http://schemas.microsoft.com/office/drawing/2014/main" xmlns="" id="{93D1FD0D-1C48-4D6C-9D5F-2F8B22130B3D}"/>
                  </a:ext>
                </a:extLst>
              </p:cNvPr>
              <p:cNvCxnSpPr/>
              <p:nvPr/>
            </p:nvCxnSpPr>
            <p:spPr>
              <a:xfrm>
                <a:off x="3654555" y="1960831"/>
                <a:ext cx="432000" cy="0"/>
              </a:xfrm>
              <a:prstGeom prst="line">
                <a:avLst/>
              </a:prstGeom>
              <a:grpFill/>
              <a:ln w="9525" cap="flat" cmpd="sng" algn="ctr">
                <a:solidFill>
                  <a:sysClr val="window" lastClr="FFFFFF">
                    <a:lumMod val="75000"/>
                  </a:sysClr>
                </a:solidFill>
                <a:prstDash val="solid"/>
              </a:ln>
              <a:effectLst/>
            </p:spPr>
          </p:cxnSp>
        </p:grpSp>
        <p:grpSp>
          <p:nvGrpSpPr>
            <p:cNvPr id="142" name="组合 141">
              <a:extLst>
                <a:ext uri="{FF2B5EF4-FFF2-40B4-BE49-F238E27FC236}">
                  <a16:creationId xmlns:a16="http://schemas.microsoft.com/office/drawing/2014/main" xmlns="" id="{DADCD151-7DAF-4762-8420-2C7145D4C402}"/>
                </a:ext>
              </a:extLst>
            </p:cNvPr>
            <p:cNvGrpSpPr/>
            <p:nvPr/>
          </p:nvGrpSpPr>
          <p:grpSpPr>
            <a:xfrm>
              <a:off x="2338040" y="5661721"/>
              <a:ext cx="714308" cy="208189"/>
              <a:chOff x="2430521" y="5715429"/>
              <a:chExt cx="714566" cy="208264"/>
            </a:xfrm>
          </p:grpSpPr>
          <p:grpSp>
            <p:nvGrpSpPr>
              <p:cNvPr id="144" name="组合 143">
                <a:extLst>
                  <a:ext uri="{FF2B5EF4-FFF2-40B4-BE49-F238E27FC236}">
                    <a16:creationId xmlns:a16="http://schemas.microsoft.com/office/drawing/2014/main" xmlns="" id="{5BA001F1-391D-4756-91DF-E0CD37B20D33}"/>
                  </a:ext>
                </a:extLst>
              </p:cNvPr>
              <p:cNvGrpSpPr/>
              <p:nvPr/>
            </p:nvGrpSpPr>
            <p:grpSpPr>
              <a:xfrm>
                <a:off x="2650917" y="5715429"/>
                <a:ext cx="494170" cy="208264"/>
                <a:chOff x="1150547" y="4214710"/>
                <a:chExt cx="370552" cy="156167"/>
              </a:xfrm>
            </p:grpSpPr>
            <p:sp>
              <p:nvSpPr>
                <p:cNvPr id="157" name="椭圆 490">
                  <a:extLst>
                    <a:ext uri="{FF2B5EF4-FFF2-40B4-BE49-F238E27FC236}">
                      <a16:creationId xmlns:a16="http://schemas.microsoft.com/office/drawing/2014/main" xmlns="" id="{1A61ED20-8B3C-4456-ADFF-A6985DC5FEF0}"/>
                    </a:ext>
                  </a:extLst>
                </p:cNvPr>
                <p:cNvSpPr>
                  <a:spLocks/>
                </p:cNvSpPr>
                <p:nvPr/>
              </p:nvSpPr>
              <p:spPr bwMode="auto">
                <a:xfrm>
                  <a:off x="1395843" y="4247562"/>
                  <a:ext cx="80750" cy="83506"/>
                </a:xfrm>
                <a:prstGeom prst="ellipse">
                  <a:avLst/>
                </a:prstGeom>
                <a:solidFill>
                  <a:srgbClr val="C00000"/>
                </a:solidFill>
                <a:ln w="6350" algn="ctr">
                  <a:solidFill>
                    <a:srgbClr val="666666"/>
                  </a:solidFill>
                  <a:prstDash val="dash"/>
                  <a:round/>
                  <a:headEnd/>
                  <a:tailEnd/>
                </a:ln>
              </p:spPr>
              <p:txBody>
                <a:bodyPr lIns="64107" tIns="32054" rIns="64107" bIns="32054"/>
                <a:lstStyle>
                  <a:lvl1pPr defTabSz="800100">
                    <a:defRPr sz="2400">
                      <a:solidFill>
                        <a:schemeClr val="tx1"/>
                      </a:solidFill>
                      <a:latin typeface="Arial" panose="020B0604020202020204" pitchFamily="34" charset="0"/>
                      <a:ea typeface="宋体" panose="02010600030101010101" pitchFamily="2" charset="-122"/>
                    </a:defRPr>
                  </a:lvl1pPr>
                  <a:lvl2pPr marL="742950" indent="-285750" defTabSz="800100">
                    <a:defRPr sz="2400">
                      <a:solidFill>
                        <a:schemeClr val="tx1"/>
                      </a:solidFill>
                      <a:latin typeface="Arial" panose="020B0604020202020204" pitchFamily="34" charset="0"/>
                      <a:ea typeface="宋体" panose="02010600030101010101" pitchFamily="2" charset="-122"/>
                    </a:defRPr>
                  </a:lvl2pPr>
                  <a:lvl3pPr marL="1143000" indent="-228600" defTabSz="800100">
                    <a:defRPr sz="2400">
                      <a:solidFill>
                        <a:schemeClr val="tx1"/>
                      </a:solidFill>
                      <a:latin typeface="Arial" panose="020B0604020202020204" pitchFamily="34" charset="0"/>
                      <a:ea typeface="宋体" panose="02010600030101010101" pitchFamily="2" charset="-122"/>
                    </a:defRPr>
                  </a:lvl3pPr>
                  <a:lvl4pPr marL="1600200" indent="-228600" defTabSz="800100">
                    <a:defRPr sz="2400">
                      <a:solidFill>
                        <a:schemeClr val="tx1"/>
                      </a:solidFill>
                      <a:latin typeface="Arial" panose="020B0604020202020204" pitchFamily="34" charset="0"/>
                      <a:ea typeface="宋体" panose="02010600030101010101" pitchFamily="2" charset="-122"/>
                    </a:defRPr>
                  </a:lvl4pPr>
                  <a:lvl5pPr marL="2057400" indent="-228600" defTabSz="800100">
                    <a:defRPr sz="2400">
                      <a:solidFill>
                        <a:schemeClr val="tx1"/>
                      </a:solidFill>
                      <a:latin typeface="Arial" panose="020B0604020202020204" pitchFamily="34" charset="0"/>
                      <a:ea typeface="宋体" panose="02010600030101010101" pitchFamily="2" charset="-122"/>
                    </a:defRPr>
                  </a:lvl5pPr>
                  <a:lvl6pPr marL="25146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ctr" fontAlgn="ctr">
                    <a:spcBef>
                      <a:spcPct val="0"/>
                    </a:spcBef>
                    <a:spcAft>
                      <a:spcPct val="0"/>
                    </a:spcAft>
                    <a:defRPr/>
                  </a:pPr>
                  <a:endParaRPr lang="en-US" altLang="zh-CN" sz="1200" b="1" kern="0" dirty="0">
                    <a:solidFill>
                      <a:srgbClr val="1D1D1B"/>
                    </a:solidFill>
                    <a:latin typeface="Huawei Sans" panose="020C0503030203020204" pitchFamily="34" charset="0"/>
                    <a:ea typeface="方正兰亭黑简体" panose="02000000000000000000" pitchFamily="2" charset="-122"/>
                    <a:cs typeface="方正兰亭细黑_GBK"/>
                    <a:sym typeface="Huawei Sans" panose="020C0503030203020204" pitchFamily="34" charset="0"/>
                  </a:endParaRPr>
                </a:p>
              </p:txBody>
            </p:sp>
            <p:grpSp>
              <p:nvGrpSpPr>
                <p:cNvPr id="149" name="组合 142">
                  <a:extLst>
                    <a:ext uri="{FF2B5EF4-FFF2-40B4-BE49-F238E27FC236}">
                      <a16:creationId xmlns:a16="http://schemas.microsoft.com/office/drawing/2014/main" xmlns="" id="{4F942D30-4761-4AC7-BF69-67DAB30BDEA8}"/>
                    </a:ext>
                  </a:extLst>
                </p:cNvPr>
                <p:cNvGrpSpPr/>
                <p:nvPr/>
              </p:nvGrpSpPr>
              <p:grpSpPr bwMode="auto">
                <a:xfrm>
                  <a:off x="1285070" y="4246219"/>
                  <a:ext cx="94545" cy="77808"/>
                  <a:chOff x="2327272" y="3684853"/>
                  <a:chExt cx="798212" cy="497713"/>
                </a:xfrm>
                <a:solidFill>
                  <a:srgbClr val="18B7F1"/>
                </a:solidFill>
              </p:grpSpPr>
              <p:sp>
                <p:nvSpPr>
                  <p:cNvPr id="152" name="Freeform 511">
                    <a:extLst>
                      <a:ext uri="{FF2B5EF4-FFF2-40B4-BE49-F238E27FC236}">
                        <a16:creationId xmlns:a16="http://schemas.microsoft.com/office/drawing/2014/main" xmlns="" id="{A2A0E512-0E00-43A4-8B35-1AB379B287E6}"/>
                      </a:ext>
                    </a:extLst>
                  </p:cNvPr>
                  <p:cNvSpPr>
                    <a:spLocks/>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512">
                    <a:extLst>
                      <a:ext uri="{FF2B5EF4-FFF2-40B4-BE49-F238E27FC236}">
                        <a16:creationId xmlns:a16="http://schemas.microsoft.com/office/drawing/2014/main" xmlns="" id="{599ABE9C-4E11-4BDA-B0C5-63E70901DDD3}"/>
                      </a:ext>
                    </a:extLst>
                  </p:cNvPr>
                  <p:cNvSpPr>
                    <a:spLocks/>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513">
                    <a:extLst>
                      <a:ext uri="{FF2B5EF4-FFF2-40B4-BE49-F238E27FC236}">
                        <a16:creationId xmlns:a16="http://schemas.microsoft.com/office/drawing/2014/main" xmlns="" id="{2DDDF75F-271B-4F1B-9C09-231FD136ED47}"/>
                      </a:ext>
                    </a:extLst>
                  </p:cNvPr>
                  <p:cNvSpPr>
                    <a:spLocks/>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Rectangle 514">
                    <a:extLst>
                      <a:ext uri="{FF2B5EF4-FFF2-40B4-BE49-F238E27FC236}">
                        <a16:creationId xmlns:a16="http://schemas.microsoft.com/office/drawing/2014/main" xmlns="" id="{42E5C261-DC61-4965-983E-B6665B33D8AF}"/>
                      </a:ext>
                    </a:extLst>
                  </p:cNvPr>
                  <p:cNvSpPr>
                    <a:spLocks noChangeArrowheads="1"/>
                  </p:cNvSpPr>
                  <p:nvPr/>
                </p:nvSpPr>
                <p:spPr bwMode="auto">
                  <a:xfrm>
                    <a:off x="2710414" y="4074628"/>
                    <a:ext cx="42571" cy="107938"/>
                  </a:xfrm>
                  <a:prstGeom prst="rect">
                    <a:avLst/>
                  </a:prstGeom>
                  <a:grpFill/>
                  <a:ln w="9525">
                    <a:solidFill>
                      <a:srgbClr val="666666"/>
                    </a:solidFill>
                    <a:miter lim="800000"/>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515">
                    <a:extLst>
                      <a:ext uri="{FF2B5EF4-FFF2-40B4-BE49-F238E27FC236}">
                        <a16:creationId xmlns:a16="http://schemas.microsoft.com/office/drawing/2014/main" xmlns="" id="{EA8D6060-7A64-445E-BC49-2417FABA91A3}"/>
                      </a:ext>
                    </a:extLst>
                  </p:cNvPr>
                  <p:cNvSpPr>
                    <a:spLocks/>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Freeform 477">
                  <a:extLst>
                    <a:ext uri="{FF2B5EF4-FFF2-40B4-BE49-F238E27FC236}">
                      <a16:creationId xmlns:a16="http://schemas.microsoft.com/office/drawing/2014/main" xmlns="" id="{388FD984-6DE4-4694-B233-54107D33D5B9}"/>
                    </a:ext>
                  </a:extLst>
                </p:cNvPr>
                <p:cNvSpPr>
                  <a:spLocks noEditPoints="1"/>
                </p:cNvSpPr>
                <p:nvPr/>
              </p:nvSpPr>
              <p:spPr bwMode="auto">
                <a:xfrm>
                  <a:off x="1190278" y="4239111"/>
                  <a:ext cx="62434" cy="83777"/>
                </a:xfrm>
                <a:custGeom>
                  <a:avLst/>
                  <a:gdLst>
                    <a:gd name="T0" fmla="*/ 60 w 103"/>
                    <a:gd name="T1" fmla="*/ 105 h 210"/>
                    <a:gd name="T2" fmla="*/ 60 w 103"/>
                    <a:gd name="T3" fmla="*/ 104 h 210"/>
                    <a:gd name="T4" fmla="*/ 103 w 103"/>
                    <a:gd name="T5" fmla="*/ 61 h 210"/>
                    <a:gd name="T6" fmla="*/ 42 w 103"/>
                    <a:gd name="T7" fmla="*/ 0 h 210"/>
                    <a:gd name="T8" fmla="*/ 42 w 103"/>
                    <a:gd name="T9" fmla="*/ 87 h 210"/>
                    <a:gd name="T10" fmla="*/ 10 w 103"/>
                    <a:gd name="T11" fmla="*/ 54 h 210"/>
                    <a:gd name="T12" fmla="*/ 0 w 103"/>
                    <a:gd name="T13" fmla="*/ 65 h 210"/>
                    <a:gd name="T14" fmla="*/ 39 w 103"/>
                    <a:gd name="T15" fmla="*/ 105 h 210"/>
                    <a:gd name="T16" fmla="*/ 0 w 103"/>
                    <a:gd name="T17" fmla="*/ 144 h 210"/>
                    <a:gd name="T18" fmla="*/ 10 w 103"/>
                    <a:gd name="T19" fmla="*/ 154 h 210"/>
                    <a:gd name="T20" fmla="*/ 42 w 103"/>
                    <a:gd name="T21" fmla="*/ 122 h 210"/>
                    <a:gd name="T22" fmla="*/ 42 w 103"/>
                    <a:gd name="T23" fmla="*/ 210 h 210"/>
                    <a:gd name="T24" fmla="*/ 103 w 103"/>
                    <a:gd name="T25" fmla="*/ 149 h 210"/>
                    <a:gd name="T26" fmla="*/ 60 w 103"/>
                    <a:gd name="T27" fmla="*/ 105 h 210"/>
                    <a:gd name="T28" fmla="*/ 60 w 103"/>
                    <a:gd name="T29" fmla="*/ 105 h 210"/>
                    <a:gd name="T30" fmla="*/ 57 w 103"/>
                    <a:gd name="T31" fmla="*/ 35 h 210"/>
                    <a:gd name="T32" fmla="*/ 83 w 103"/>
                    <a:gd name="T33" fmla="*/ 61 h 210"/>
                    <a:gd name="T34" fmla="*/ 57 w 103"/>
                    <a:gd name="T35" fmla="*/ 87 h 210"/>
                    <a:gd name="T36" fmla="*/ 57 w 103"/>
                    <a:gd name="T37" fmla="*/ 35 h 210"/>
                    <a:gd name="T38" fmla="*/ 57 w 103"/>
                    <a:gd name="T39" fmla="*/ 174 h 210"/>
                    <a:gd name="T40" fmla="*/ 57 w 103"/>
                    <a:gd name="T41" fmla="*/ 122 h 210"/>
                    <a:gd name="T42" fmla="*/ 83 w 103"/>
                    <a:gd name="T43" fmla="*/ 149 h 210"/>
                    <a:gd name="T44" fmla="*/ 57 w 103"/>
                    <a:gd name="T45"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210">
                      <a:moveTo>
                        <a:pt x="60" y="105"/>
                      </a:moveTo>
                      <a:lnTo>
                        <a:pt x="60" y="104"/>
                      </a:lnTo>
                      <a:lnTo>
                        <a:pt x="103" y="61"/>
                      </a:lnTo>
                      <a:lnTo>
                        <a:pt x="42" y="0"/>
                      </a:lnTo>
                      <a:lnTo>
                        <a:pt x="42" y="87"/>
                      </a:lnTo>
                      <a:lnTo>
                        <a:pt x="10" y="54"/>
                      </a:lnTo>
                      <a:lnTo>
                        <a:pt x="0" y="65"/>
                      </a:lnTo>
                      <a:lnTo>
                        <a:pt x="39" y="105"/>
                      </a:lnTo>
                      <a:lnTo>
                        <a:pt x="0" y="144"/>
                      </a:lnTo>
                      <a:lnTo>
                        <a:pt x="10" y="154"/>
                      </a:lnTo>
                      <a:lnTo>
                        <a:pt x="42" y="122"/>
                      </a:lnTo>
                      <a:lnTo>
                        <a:pt x="42" y="210"/>
                      </a:lnTo>
                      <a:lnTo>
                        <a:pt x="103" y="149"/>
                      </a:lnTo>
                      <a:lnTo>
                        <a:pt x="60" y="105"/>
                      </a:lnTo>
                      <a:lnTo>
                        <a:pt x="60" y="105"/>
                      </a:lnTo>
                      <a:close/>
                      <a:moveTo>
                        <a:pt x="57" y="35"/>
                      </a:moveTo>
                      <a:lnTo>
                        <a:pt x="83" y="61"/>
                      </a:lnTo>
                      <a:lnTo>
                        <a:pt x="57" y="87"/>
                      </a:lnTo>
                      <a:lnTo>
                        <a:pt x="57" y="35"/>
                      </a:lnTo>
                      <a:close/>
                      <a:moveTo>
                        <a:pt x="57" y="174"/>
                      </a:moveTo>
                      <a:lnTo>
                        <a:pt x="57" y="122"/>
                      </a:lnTo>
                      <a:lnTo>
                        <a:pt x="83" y="149"/>
                      </a:lnTo>
                      <a:lnTo>
                        <a:pt x="57" y="174"/>
                      </a:lnTo>
                      <a:close/>
                    </a:path>
                  </a:pathLst>
                </a:custGeom>
                <a:solidFill>
                  <a:srgbClr val="18B7F1"/>
                </a:solidFill>
                <a:ln>
                  <a:solidFill>
                    <a:srgbClr val="666666"/>
                  </a:solidFill>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706">
                  <a:extLst>
                    <a:ext uri="{FF2B5EF4-FFF2-40B4-BE49-F238E27FC236}">
                      <a16:creationId xmlns:a16="http://schemas.microsoft.com/office/drawing/2014/main" xmlns="" id="{FB6C3942-3956-4A86-ABE2-CCB8DEAEEC5B}"/>
                    </a:ext>
                  </a:extLst>
                </p:cNvPr>
                <p:cNvSpPr/>
                <p:nvPr/>
              </p:nvSpPr>
              <p:spPr bwMode="auto">
                <a:xfrm>
                  <a:off x="1150547" y="4214710"/>
                  <a:ext cx="370552" cy="156167"/>
                </a:xfrm>
                <a:prstGeom prst="roundRect">
                  <a:avLst/>
                </a:prstGeom>
                <a:noFill/>
                <a:ln w="3175" cap="flat" cmpd="sng" algn="ctr">
                  <a:solidFill>
                    <a:srgbClr val="666666"/>
                  </a:solidFill>
                  <a:prstDash val="dash"/>
                  <a:headEnd type="none" w="sm" len="med"/>
                  <a:tailEnd type="none" w="sm" len="med"/>
                </a:ln>
                <a:effectLst/>
              </p:spPr>
              <p:txBody>
                <a:bodyPr lIns="64109" tIns="32054" rIns="64109" bIns="32054" anchor="ctr"/>
                <a:lstStyle/>
                <a:p>
                  <a:pPr algn="ct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5" name="组合 520">
                <a:extLst>
                  <a:ext uri="{FF2B5EF4-FFF2-40B4-BE49-F238E27FC236}">
                    <a16:creationId xmlns:a16="http://schemas.microsoft.com/office/drawing/2014/main" xmlns="" id="{2A13F7BF-44DD-4B1D-BE37-5CC1CE2F2DE1}"/>
                  </a:ext>
                </a:extLst>
              </p:cNvPr>
              <p:cNvGrpSpPr/>
              <p:nvPr/>
            </p:nvGrpSpPr>
            <p:grpSpPr>
              <a:xfrm>
                <a:off x="2430521" y="5758857"/>
                <a:ext cx="196714" cy="150592"/>
                <a:chOff x="1710438" y="4778099"/>
                <a:chExt cx="166734" cy="136229"/>
              </a:xfrm>
              <a:solidFill>
                <a:srgbClr val="666666"/>
              </a:solidFill>
            </p:grpSpPr>
            <p:sp>
              <p:nvSpPr>
                <p:cNvPr id="146" name="Freeform 124">
                  <a:extLst>
                    <a:ext uri="{FF2B5EF4-FFF2-40B4-BE49-F238E27FC236}">
                      <a16:creationId xmlns:a16="http://schemas.microsoft.com/office/drawing/2014/main" xmlns="" id="{2A016C96-9562-43DE-A098-375A65F20D1A}"/>
                    </a:ext>
                  </a:extLst>
                </p:cNvPr>
                <p:cNvSpPr>
                  <a:spLocks noEditPoints="1"/>
                </p:cNvSpPr>
                <p:nvPr/>
              </p:nvSpPr>
              <p:spPr bwMode="auto">
                <a:xfrm>
                  <a:off x="1710438" y="4853002"/>
                  <a:ext cx="166734" cy="61326"/>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lIns="24421" tIns="12210" rIns="24421" bIns="12210"/>
                <a:lstStyle/>
                <a:p>
                  <a:pPr defTabSz="854764"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6">
                  <a:extLst>
                    <a:ext uri="{FF2B5EF4-FFF2-40B4-BE49-F238E27FC236}">
                      <a16:creationId xmlns:a16="http://schemas.microsoft.com/office/drawing/2014/main" xmlns="" id="{F1CEE54E-17A5-405C-BD59-3B78DC5AD2EC}"/>
                    </a:ext>
                  </a:extLst>
                </p:cNvPr>
                <p:cNvSpPr>
                  <a:spLocks noEditPoints="1"/>
                </p:cNvSpPr>
                <p:nvPr/>
              </p:nvSpPr>
              <p:spPr bwMode="auto">
                <a:xfrm>
                  <a:off x="176992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lIns="24421" tIns="12210" rIns="24421" bIns="12210"/>
                <a:lstStyle/>
                <a:p>
                  <a:pPr defTabSz="854764"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61" name="矩形 160">
              <a:extLst>
                <a:ext uri="{FF2B5EF4-FFF2-40B4-BE49-F238E27FC236}">
                  <a16:creationId xmlns:a16="http://schemas.microsoft.com/office/drawing/2014/main" xmlns="" id="{59A50D47-C97D-4C62-9CC5-3A4357CF38EC}"/>
                </a:ext>
              </a:extLst>
            </p:cNvPr>
            <p:cNvSpPr/>
            <p:nvPr/>
          </p:nvSpPr>
          <p:spPr>
            <a:xfrm>
              <a:off x="3693132" y="4272305"/>
              <a:ext cx="1571357" cy="276999"/>
            </a:xfrm>
            <a:prstGeom prst="rect">
              <a:avLst/>
            </a:prstGeom>
            <a:ln>
              <a:noFill/>
            </a:ln>
          </p:spPr>
          <p:txBody>
            <a:bodyPr wrap="none">
              <a:spAutoFit/>
            </a:bodyPr>
            <a:lstStyle/>
            <a:p>
              <a:pPr defTabSz="855255"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Telemetry/Context </a:t>
              </a:r>
            </a:p>
          </p:txBody>
        </p:sp>
        <p:sp>
          <p:nvSpPr>
            <p:cNvPr id="162" name="矩形 161">
              <a:extLst>
                <a:ext uri="{FF2B5EF4-FFF2-40B4-BE49-F238E27FC236}">
                  <a16:creationId xmlns:a16="http://schemas.microsoft.com/office/drawing/2014/main" xmlns="" id="{3CD2B147-4871-4C77-B8FB-F5CDBE1B0E4E}"/>
                </a:ext>
              </a:extLst>
            </p:cNvPr>
            <p:cNvSpPr/>
            <p:nvPr/>
          </p:nvSpPr>
          <p:spPr>
            <a:xfrm>
              <a:off x="1805194" y="4279681"/>
              <a:ext cx="1711011" cy="280477"/>
            </a:xfrm>
            <a:prstGeom prst="rect">
              <a:avLst/>
            </a:prstGeom>
            <a:ln>
              <a:noFill/>
            </a:ln>
          </p:spPr>
          <p:txBody>
            <a:bodyPr wrap="square">
              <a:spAutoFit/>
            </a:bodyPr>
            <a:lstStyle/>
            <a:p>
              <a:pPr defTabSz="854917"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NETCONF/YANG</a:t>
              </a:r>
            </a:p>
          </p:txBody>
        </p:sp>
        <p:grpSp>
          <p:nvGrpSpPr>
            <p:cNvPr id="164" name="Group 1257">
              <a:extLst>
                <a:ext uri="{FF2B5EF4-FFF2-40B4-BE49-F238E27FC236}">
                  <a16:creationId xmlns:a16="http://schemas.microsoft.com/office/drawing/2014/main" xmlns="" id="{46EF2F8B-A1D5-4D9A-B307-8FA933A77A38}"/>
                </a:ext>
              </a:extLst>
            </p:cNvPr>
            <p:cNvGrpSpPr/>
            <p:nvPr/>
          </p:nvGrpSpPr>
          <p:grpSpPr>
            <a:xfrm>
              <a:off x="4338290" y="3451584"/>
              <a:ext cx="719741" cy="251910"/>
              <a:chOff x="-1" y="0"/>
              <a:chExt cx="738099" cy="251268"/>
            </a:xfrm>
            <a:solidFill>
              <a:srgbClr val="00B0F0"/>
            </a:solidFill>
          </p:grpSpPr>
          <p:sp>
            <p:nvSpPr>
              <p:cNvPr id="165" name="Shape 1212">
                <a:extLst>
                  <a:ext uri="{FF2B5EF4-FFF2-40B4-BE49-F238E27FC236}">
                    <a16:creationId xmlns:a16="http://schemas.microsoft.com/office/drawing/2014/main" xmlns="" id="{03E83287-41AC-4D50-804F-610B55A166C5}"/>
                  </a:ext>
                </a:extLst>
              </p:cNvPr>
              <p:cNvSpPr/>
              <p:nvPr/>
            </p:nvSpPr>
            <p:spPr>
              <a:xfrm>
                <a:off x="568086" y="40327"/>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Shape 1213">
                <a:extLst>
                  <a:ext uri="{FF2B5EF4-FFF2-40B4-BE49-F238E27FC236}">
                    <a16:creationId xmlns:a16="http://schemas.microsoft.com/office/drawing/2014/main" xmlns="" id="{896C6E48-B5B3-4406-AC86-6C46E19FF898}"/>
                  </a:ext>
                </a:extLst>
              </p:cNvPr>
              <p:cNvSpPr/>
              <p:nvPr/>
            </p:nvSpPr>
            <p:spPr>
              <a:xfrm>
                <a:off x="568086" y="99265"/>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Shape 1214">
                <a:extLst>
                  <a:ext uri="{FF2B5EF4-FFF2-40B4-BE49-F238E27FC236}">
                    <a16:creationId xmlns:a16="http://schemas.microsoft.com/office/drawing/2014/main" xmlns="" id="{260B7A23-4CE1-4D1D-A528-006590C7614F}"/>
                  </a:ext>
                </a:extLst>
              </p:cNvPr>
              <p:cNvSpPr/>
              <p:nvPr/>
            </p:nvSpPr>
            <p:spPr>
              <a:xfrm>
                <a:off x="568086" y="134422"/>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Shape 1215">
                <a:extLst>
                  <a:ext uri="{FF2B5EF4-FFF2-40B4-BE49-F238E27FC236}">
                    <a16:creationId xmlns:a16="http://schemas.microsoft.com/office/drawing/2014/main" xmlns="" id="{3170A248-A93B-4010-A214-4C5D6C040A06}"/>
                  </a:ext>
                </a:extLst>
              </p:cNvPr>
              <p:cNvSpPr/>
              <p:nvPr/>
            </p:nvSpPr>
            <p:spPr>
              <a:xfrm>
                <a:off x="568086" y="163375"/>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Shape 1216">
                <a:extLst>
                  <a:ext uri="{FF2B5EF4-FFF2-40B4-BE49-F238E27FC236}">
                    <a16:creationId xmlns:a16="http://schemas.microsoft.com/office/drawing/2014/main" xmlns="" id="{87962C27-01BA-4863-B5C3-BB257E1366EA}"/>
                  </a:ext>
                </a:extLst>
              </p:cNvPr>
              <p:cNvSpPr/>
              <p:nvPr/>
            </p:nvSpPr>
            <p:spPr>
              <a:xfrm>
                <a:off x="568086" y="192327"/>
                <a:ext cx="23844"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Shape 1217">
                <a:extLst>
                  <a:ext uri="{FF2B5EF4-FFF2-40B4-BE49-F238E27FC236}">
                    <a16:creationId xmlns:a16="http://schemas.microsoft.com/office/drawing/2014/main" xmlns="" id="{AD7DD7FB-17C8-4E24-80A2-629261A1240A}"/>
                  </a:ext>
                </a:extLst>
              </p:cNvPr>
              <p:cNvSpPr/>
              <p:nvPr/>
            </p:nvSpPr>
            <p:spPr>
              <a:xfrm>
                <a:off x="568086" y="70313"/>
                <a:ext cx="23844"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Shape 1218">
                <a:extLst>
                  <a:ext uri="{FF2B5EF4-FFF2-40B4-BE49-F238E27FC236}">
                    <a16:creationId xmlns:a16="http://schemas.microsoft.com/office/drawing/2014/main" xmlns="" id="{1A83E713-BD52-418C-8834-08422A6A8E9D}"/>
                  </a:ext>
                </a:extLst>
              </p:cNvPr>
              <p:cNvSpPr/>
              <p:nvPr/>
            </p:nvSpPr>
            <p:spPr>
              <a:xfrm>
                <a:off x="597112" y="40327"/>
                <a:ext cx="23845"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Shape 1219">
                <a:extLst>
                  <a:ext uri="{FF2B5EF4-FFF2-40B4-BE49-F238E27FC236}">
                    <a16:creationId xmlns:a16="http://schemas.microsoft.com/office/drawing/2014/main" xmlns="" id="{D8E6F993-2CB4-450C-A8F3-A095C47F6165}"/>
                  </a:ext>
                </a:extLst>
              </p:cNvPr>
              <p:cNvSpPr/>
              <p:nvPr/>
            </p:nvSpPr>
            <p:spPr>
              <a:xfrm>
                <a:off x="597112" y="99265"/>
                <a:ext cx="23845"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Shape 1220">
                <a:extLst>
                  <a:ext uri="{FF2B5EF4-FFF2-40B4-BE49-F238E27FC236}">
                    <a16:creationId xmlns:a16="http://schemas.microsoft.com/office/drawing/2014/main" xmlns="" id="{3A3A0921-0D21-4A42-B66A-0D106383F26D}"/>
                  </a:ext>
                </a:extLst>
              </p:cNvPr>
              <p:cNvSpPr/>
              <p:nvPr/>
            </p:nvSpPr>
            <p:spPr>
              <a:xfrm>
                <a:off x="597112" y="134422"/>
                <a:ext cx="23845"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Shape 1221">
                <a:extLst>
                  <a:ext uri="{FF2B5EF4-FFF2-40B4-BE49-F238E27FC236}">
                    <a16:creationId xmlns:a16="http://schemas.microsoft.com/office/drawing/2014/main" xmlns="" id="{2743A7A4-EC0C-4810-B25B-5ED9455B5851}"/>
                  </a:ext>
                </a:extLst>
              </p:cNvPr>
              <p:cNvSpPr/>
              <p:nvPr/>
            </p:nvSpPr>
            <p:spPr>
              <a:xfrm>
                <a:off x="597112" y="192327"/>
                <a:ext cx="23845"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Shape 1222">
                <a:extLst>
                  <a:ext uri="{FF2B5EF4-FFF2-40B4-BE49-F238E27FC236}">
                    <a16:creationId xmlns:a16="http://schemas.microsoft.com/office/drawing/2014/main" xmlns="" id="{89D7D4DE-7228-4BE1-A468-9316985AE71B}"/>
                  </a:ext>
                </a:extLst>
              </p:cNvPr>
              <p:cNvSpPr/>
              <p:nvPr/>
            </p:nvSpPr>
            <p:spPr>
              <a:xfrm>
                <a:off x="656201" y="40327"/>
                <a:ext cx="22808"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Shape 1223">
                <a:extLst>
                  <a:ext uri="{FF2B5EF4-FFF2-40B4-BE49-F238E27FC236}">
                    <a16:creationId xmlns:a16="http://schemas.microsoft.com/office/drawing/2014/main" xmlns="" id="{DB8E2BAA-FAF9-4764-870B-9B3C34EAC5E2}"/>
                  </a:ext>
                </a:extLst>
              </p:cNvPr>
              <p:cNvSpPr/>
              <p:nvPr/>
            </p:nvSpPr>
            <p:spPr>
              <a:xfrm>
                <a:off x="626139" y="99265"/>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Shape 1224">
                <a:extLst>
                  <a:ext uri="{FF2B5EF4-FFF2-40B4-BE49-F238E27FC236}">
                    <a16:creationId xmlns:a16="http://schemas.microsoft.com/office/drawing/2014/main" xmlns="" id="{6463BB34-382C-438C-BBF0-B310565A3350}"/>
                  </a:ext>
                </a:extLst>
              </p:cNvPr>
              <p:cNvSpPr/>
              <p:nvPr/>
            </p:nvSpPr>
            <p:spPr>
              <a:xfrm>
                <a:off x="626139" y="134422"/>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Shape 1225">
                <a:extLst>
                  <a:ext uri="{FF2B5EF4-FFF2-40B4-BE49-F238E27FC236}">
                    <a16:creationId xmlns:a16="http://schemas.microsoft.com/office/drawing/2014/main" xmlns="" id="{C7A24823-E6F3-42D7-A854-676CA620CA4C}"/>
                  </a:ext>
                </a:extLst>
              </p:cNvPr>
              <p:cNvSpPr/>
              <p:nvPr/>
            </p:nvSpPr>
            <p:spPr>
              <a:xfrm>
                <a:off x="626139" y="192327"/>
                <a:ext cx="23844"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Shape 1226">
                <a:extLst>
                  <a:ext uri="{FF2B5EF4-FFF2-40B4-BE49-F238E27FC236}">
                    <a16:creationId xmlns:a16="http://schemas.microsoft.com/office/drawing/2014/main" xmlns="" id="{1B85E06C-9344-4BD2-AECC-F3B9DDAB4A35}"/>
                  </a:ext>
                </a:extLst>
              </p:cNvPr>
              <p:cNvSpPr/>
              <p:nvPr/>
            </p:nvSpPr>
            <p:spPr>
              <a:xfrm>
                <a:off x="656201" y="99265"/>
                <a:ext cx="22808"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Shape 1227">
                <a:extLst>
                  <a:ext uri="{FF2B5EF4-FFF2-40B4-BE49-F238E27FC236}">
                    <a16:creationId xmlns:a16="http://schemas.microsoft.com/office/drawing/2014/main" xmlns="" id="{B5E23851-2F5E-43BB-80AF-222D6E86E9EA}"/>
                  </a:ext>
                </a:extLst>
              </p:cNvPr>
              <p:cNvSpPr/>
              <p:nvPr/>
            </p:nvSpPr>
            <p:spPr>
              <a:xfrm>
                <a:off x="685228" y="70313"/>
                <a:ext cx="22807"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Shape 1228">
                <a:extLst>
                  <a:ext uri="{FF2B5EF4-FFF2-40B4-BE49-F238E27FC236}">
                    <a16:creationId xmlns:a16="http://schemas.microsoft.com/office/drawing/2014/main" xmlns="" id="{7B510A45-AAFA-4C65-9906-6FD5D0C18132}"/>
                  </a:ext>
                </a:extLst>
              </p:cNvPr>
              <p:cNvSpPr/>
              <p:nvPr/>
            </p:nvSpPr>
            <p:spPr>
              <a:xfrm>
                <a:off x="685228" y="134422"/>
                <a:ext cx="22807"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Shape 1229">
                <a:extLst>
                  <a:ext uri="{FF2B5EF4-FFF2-40B4-BE49-F238E27FC236}">
                    <a16:creationId xmlns:a16="http://schemas.microsoft.com/office/drawing/2014/main" xmlns="" id="{0C5E208A-618E-4F04-8191-8E3C630CCDD0}"/>
                  </a:ext>
                </a:extLst>
              </p:cNvPr>
              <p:cNvSpPr/>
              <p:nvPr/>
            </p:nvSpPr>
            <p:spPr>
              <a:xfrm>
                <a:off x="714254" y="163375"/>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Shape 1230">
                <a:extLst>
                  <a:ext uri="{FF2B5EF4-FFF2-40B4-BE49-F238E27FC236}">
                    <a16:creationId xmlns:a16="http://schemas.microsoft.com/office/drawing/2014/main" xmlns="" id="{56C9A86D-B17C-4A55-907B-2AE2E147CC50}"/>
                  </a:ext>
                </a:extLst>
              </p:cNvPr>
              <p:cNvSpPr/>
              <p:nvPr/>
            </p:nvSpPr>
            <p:spPr>
              <a:xfrm>
                <a:off x="656201" y="163375"/>
                <a:ext cx="22808"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Shape 1231">
                <a:extLst>
                  <a:ext uri="{FF2B5EF4-FFF2-40B4-BE49-F238E27FC236}">
                    <a16:creationId xmlns:a16="http://schemas.microsoft.com/office/drawing/2014/main" xmlns="" id="{1C4B73EC-94AC-4824-9805-02A9FBB32F2B}"/>
                  </a:ext>
                </a:extLst>
              </p:cNvPr>
              <p:cNvSpPr/>
              <p:nvPr/>
            </p:nvSpPr>
            <p:spPr>
              <a:xfrm>
                <a:off x="597112" y="163375"/>
                <a:ext cx="23845"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Shape 1232">
                <a:extLst>
                  <a:ext uri="{FF2B5EF4-FFF2-40B4-BE49-F238E27FC236}">
                    <a16:creationId xmlns:a16="http://schemas.microsoft.com/office/drawing/2014/main" xmlns="" id="{79B07E98-0AF9-4BDE-9441-4C2DB227A402}"/>
                  </a:ext>
                </a:extLst>
              </p:cNvPr>
              <p:cNvSpPr/>
              <p:nvPr/>
            </p:nvSpPr>
            <p:spPr>
              <a:xfrm>
                <a:off x="597112" y="70313"/>
                <a:ext cx="23845"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Shape 1233">
                <a:extLst>
                  <a:ext uri="{FF2B5EF4-FFF2-40B4-BE49-F238E27FC236}">
                    <a16:creationId xmlns:a16="http://schemas.microsoft.com/office/drawing/2014/main" xmlns="" id="{B7B37385-EA24-4BCB-ACA5-DB7D878D4591}"/>
                  </a:ext>
                </a:extLst>
              </p:cNvPr>
              <p:cNvSpPr/>
              <p:nvPr/>
            </p:nvSpPr>
            <p:spPr>
              <a:xfrm>
                <a:off x="626139" y="70313"/>
                <a:ext cx="23844"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Shape 1234">
                <a:extLst>
                  <a:ext uri="{FF2B5EF4-FFF2-40B4-BE49-F238E27FC236}">
                    <a16:creationId xmlns:a16="http://schemas.microsoft.com/office/drawing/2014/main" xmlns="" id="{3B093B8E-FDCB-489C-911C-32B3EC9B8972}"/>
                  </a:ext>
                </a:extLst>
              </p:cNvPr>
              <p:cNvSpPr/>
              <p:nvPr/>
            </p:nvSpPr>
            <p:spPr>
              <a:xfrm>
                <a:off x="685228" y="192327"/>
                <a:ext cx="22807"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Shape 1236">
                <a:extLst>
                  <a:ext uri="{FF2B5EF4-FFF2-40B4-BE49-F238E27FC236}">
                    <a16:creationId xmlns:a16="http://schemas.microsoft.com/office/drawing/2014/main" xmlns="" id="{5C7ABF7B-C565-46B9-B2FD-13508A71A43D}"/>
                  </a:ext>
                </a:extLst>
              </p:cNvPr>
              <p:cNvSpPr/>
              <p:nvPr/>
            </p:nvSpPr>
            <p:spPr>
              <a:xfrm>
                <a:off x="714254" y="40327"/>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Shape 1237">
                <a:extLst>
                  <a:ext uri="{FF2B5EF4-FFF2-40B4-BE49-F238E27FC236}">
                    <a16:creationId xmlns:a16="http://schemas.microsoft.com/office/drawing/2014/main" xmlns="" id="{D4F85961-75A9-4A17-AF55-06B7052BE905}"/>
                  </a:ext>
                </a:extLst>
              </p:cNvPr>
              <p:cNvSpPr/>
              <p:nvPr/>
            </p:nvSpPr>
            <p:spPr>
              <a:xfrm>
                <a:off x="714254" y="192327"/>
                <a:ext cx="23844"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Shape 1238">
                <a:extLst>
                  <a:ext uri="{FF2B5EF4-FFF2-40B4-BE49-F238E27FC236}">
                    <a16:creationId xmlns:a16="http://schemas.microsoft.com/office/drawing/2014/main" xmlns="" id="{C8ADE05C-8043-4A78-AD64-E1243243A7E9}"/>
                  </a:ext>
                </a:extLst>
              </p:cNvPr>
              <p:cNvSpPr/>
              <p:nvPr/>
            </p:nvSpPr>
            <p:spPr>
              <a:xfrm>
                <a:off x="656201" y="134422"/>
                <a:ext cx="22808"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Shape 1239">
                <a:extLst>
                  <a:ext uri="{FF2B5EF4-FFF2-40B4-BE49-F238E27FC236}">
                    <a16:creationId xmlns:a16="http://schemas.microsoft.com/office/drawing/2014/main" xmlns="" id="{AAFC59AE-77C6-4745-B933-44A3D5B560EE}"/>
                  </a:ext>
                </a:extLst>
              </p:cNvPr>
              <p:cNvSpPr/>
              <p:nvPr/>
            </p:nvSpPr>
            <p:spPr>
              <a:xfrm>
                <a:off x="656201" y="192327"/>
                <a:ext cx="22808" cy="23784"/>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Shape 1240">
                <a:extLst>
                  <a:ext uri="{FF2B5EF4-FFF2-40B4-BE49-F238E27FC236}">
                    <a16:creationId xmlns:a16="http://schemas.microsoft.com/office/drawing/2014/main" xmlns="" id="{14A0DDE6-DCB4-401C-BB59-3F5A01080FA1}"/>
                  </a:ext>
                </a:extLst>
              </p:cNvPr>
              <p:cNvSpPr/>
              <p:nvPr/>
            </p:nvSpPr>
            <p:spPr>
              <a:xfrm>
                <a:off x="714254" y="99265"/>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Shape 1241">
                <a:extLst>
                  <a:ext uri="{FF2B5EF4-FFF2-40B4-BE49-F238E27FC236}">
                    <a16:creationId xmlns:a16="http://schemas.microsoft.com/office/drawing/2014/main" xmlns="" id="{ADEB6A91-8313-4B44-AF39-ABE047CA5AE2}"/>
                  </a:ext>
                </a:extLst>
              </p:cNvPr>
              <p:cNvSpPr/>
              <p:nvPr/>
            </p:nvSpPr>
            <p:spPr>
              <a:xfrm>
                <a:off x="714254" y="134422"/>
                <a:ext cx="23844"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Shape 1242">
                <a:extLst>
                  <a:ext uri="{FF2B5EF4-FFF2-40B4-BE49-F238E27FC236}">
                    <a16:creationId xmlns:a16="http://schemas.microsoft.com/office/drawing/2014/main" xmlns="" id="{93D79EFF-242C-4FFD-9B92-89AAFFBC8C2B}"/>
                  </a:ext>
                </a:extLst>
              </p:cNvPr>
              <p:cNvSpPr/>
              <p:nvPr/>
            </p:nvSpPr>
            <p:spPr>
              <a:xfrm>
                <a:off x="685228" y="40327"/>
                <a:ext cx="22807"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Shape 1243">
                <a:extLst>
                  <a:ext uri="{FF2B5EF4-FFF2-40B4-BE49-F238E27FC236}">
                    <a16:creationId xmlns:a16="http://schemas.microsoft.com/office/drawing/2014/main" xmlns="" id="{78D95179-121B-4392-AC3C-853B1704B4FF}"/>
                  </a:ext>
                </a:extLst>
              </p:cNvPr>
              <p:cNvSpPr/>
              <p:nvPr/>
            </p:nvSpPr>
            <p:spPr>
              <a:xfrm>
                <a:off x="685228" y="163375"/>
                <a:ext cx="22807"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Shape 1244">
                <a:extLst>
                  <a:ext uri="{FF2B5EF4-FFF2-40B4-BE49-F238E27FC236}">
                    <a16:creationId xmlns:a16="http://schemas.microsoft.com/office/drawing/2014/main" xmlns="" id="{72FFB5DA-1C56-4BEB-A6F7-7FEDFFD973D8}"/>
                  </a:ext>
                </a:extLst>
              </p:cNvPr>
              <p:cNvSpPr/>
              <p:nvPr/>
            </p:nvSpPr>
            <p:spPr>
              <a:xfrm>
                <a:off x="626139" y="163375"/>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Shape 1245">
                <a:extLst>
                  <a:ext uri="{FF2B5EF4-FFF2-40B4-BE49-F238E27FC236}">
                    <a16:creationId xmlns:a16="http://schemas.microsoft.com/office/drawing/2014/main" xmlns="" id="{2B8D218C-E3DB-41AD-B9E4-080A2F0358B9}"/>
                  </a:ext>
                </a:extLst>
              </p:cNvPr>
              <p:cNvSpPr/>
              <p:nvPr/>
            </p:nvSpPr>
            <p:spPr>
              <a:xfrm>
                <a:off x="656201" y="70313"/>
                <a:ext cx="22808"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Shape 1246">
                <a:extLst>
                  <a:ext uri="{FF2B5EF4-FFF2-40B4-BE49-F238E27FC236}">
                    <a16:creationId xmlns:a16="http://schemas.microsoft.com/office/drawing/2014/main" xmlns="" id="{290CCD49-9BB3-4D75-80A9-AD689307A40F}"/>
                  </a:ext>
                </a:extLst>
              </p:cNvPr>
              <p:cNvSpPr/>
              <p:nvPr/>
            </p:nvSpPr>
            <p:spPr>
              <a:xfrm>
                <a:off x="714254" y="70313"/>
                <a:ext cx="23844" cy="22749"/>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Shape 1247">
                <a:extLst>
                  <a:ext uri="{FF2B5EF4-FFF2-40B4-BE49-F238E27FC236}">
                    <a16:creationId xmlns:a16="http://schemas.microsoft.com/office/drawing/2014/main" xmlns="" id="{70483964-D34A-4F72-8423-A66B859EC122}"/>
                  </a:ext>
                </a:extLst>
              </p:cNvPr>
              <p:cNvSpPr/>
              <p:nvPr/>
            </p:nvSpPr>
            <p:spPr>
              <a:xfrm>
                <a:off x="685228" y="99265"/>
                <a:ext cx="22807" cy="22750"/>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Shape 1248">
                <a:extLst>
                  <a:ext uri="{FF2B5EF4-FFF2-40B4-BE49-F238E27FC236}">
                    <a16:creationId xmlns:a16="http://schemas.microsoft.com/office/drawing/2014/main" xmlns="" id="{527E1175-03FC-468B-9CB2-DF4DB941E481}"/>
                  </a:ext>
                </a:extLst>
              </p:cNvPr>
              <p:cNvSpPr/>
              <p:nvPr/>
            </p:nvSpPr>
            <p:spPr>
              <a:xfrm>
                <a:off x="626139" y="40327"/>
                <a:ext cx="23844" cy="23783"/>
              </a:xfrm>
              <a:prstGeom prst="rect">
                <a:avLst/>
              </a:pr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Shape 1249">
                <a:extLst>
                  <a:ext uri="{FF2B5EF4-FFF2-40B4-BE49-F238E27FC236}">
                    <a16:creationId xmlns:a16="http://schemas.microsoft.com/office/drawing/2014/main" xmlns="" id="{7E0537B1-D6FD-4573-83A1-1C8BB8EE03EE}"/>
                  </a:ext>
                </a:extLst>
              </p:cNvPr>
              <p:cNvSpPr/>
              <p:nvPr/>
            </p:nvSpPr>
            <p:spPr>
              <a:xfrm>
                <a:off x="125434" y="44463"/>
                <a:ext cx="115070" cy="194397"/>
              </a:xfrm>
              <a:custGeom>
                <a:avLst/>
                <a:gdLst/>
                <a:ahLst/>
                <a:cxnLst>
                  <a:cxn ang="0">
                    <a:pos x="wd2" y="hd2"/>
                  </a:cxn>
                  <a:cxn ang="5400000">
                    <a:pos x="wd2" y="hd2"/>
                  </a:cxn>
                  <a:cxn ang="10800000">
                    <a:pos x="wd2" y="hd2"/>
                  </a:cxn>
                  <a:cxn ang="16200000">
                    <a:pos x="wd2" y="hd2"/>
                  </a:cxn>
                </a:cxnLst>
                <a:rect l="0" t="0" r="r" b="b"/>
                <a:pathLst>
                  <a:path w="21600" h="21600" extrusionOk="0">
                    <a:moveTo>
                      <a:pt x="15281" y="0"/>
                    </a:moveTo>
                    <a:cubicBezTo>
                      <a:pt x="19165" y="2309"/>
                      <a:pt x="21600" y="5468"/>
                      <a:pt x="21600" y="8962"/>
                    </a:cubicBezTo>
                    <a:cubicBezTo>
                      <a:pt x="21600" y="15949"/>
                      <a:pt x="11914" y="21600"/>
                      <a:pt x="0" y="21600"/>
                    </a:cubicBezTo>
                    <a:lnTo>
                      <a:pt x="0" y="9053"/>
                    </a:lnTo>
                    <a:lnTo>
                      <a:pt x="15281" y="0"/>
                    </a:ln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Shape 1250">
                <a:extLst>
                  <a:ext uri="{FF2B5EF4-FFF2-40B4-BE49-F238E27FC236}">
                    <a16:creationId xmlns:a16="http://schemas.microsoft.com/office/drawing/2014/main" xmlns="" id="{D6253BEF-F7A7-4CDE-A553-DF6A82F68EBD}"/>
                  </a:ext>
                </a:extLst>
              </p:cNvPr>
              <p:cNvSpPr/>
              <p:nvPr/>
            </p:nvSpPr>
            <p:spPr>
              <a:xfrm>
                <a:off x="-1" y="0"/>
                <a:ext cx="251909" cy="251268"/>
              </a:xfrm>
              <a:custGeom>
                <a:avLst/>
                <a:gdLst/>
                <a:ahLst/>
                <a:cxnLst>
                  <a:cxn ang="0">
                    <a:pos x="wd2" y="hd2"/>
                  </a:cxn>
                  <a:cxn ang="5400000">
                    <a:pos x="wd2" y="hd2"/>
                  </a:cxn>
                  <a:cxn ang="10800000">
                    <a:pos x="wd2" y="hd2"/>
                  </a:cxn>
                  <a:cxn ang="16200000">
                    <a:pos x="wd2" y="hd2"/>
                  </a:cxn>
                </a:cxnLst>
                <a:rect l="0" t="0" r="r" b="b"/>
                <a:pathLst>
                  <a:path w="21600" h="21600" extrusionOk="0">
                    <a:moveTo>
                      <a:pt x="10788" y="20588"/>
                    </a:moveTo>
                    <a:cubicBezTo>
                      <a:pt x="5382" y="20588"/>
                      <a:pt x="1011" y="16212"/>
                      <a:pt x="1011" y="10800"/>
                    </a:cubicBezTo>
                    <a:cubicBezTo>
                      <a:pt x="1011" y="5388"/>
                      <a:pt x="5382" y="1012"/>
                      <a:pt x="10788" y="1012"/>
                    </a:cubicBezTo>
                    <a:cubicBezTo>
                      <a:pt x="16194" y="1012"/>
                      <a:pt x="20589" y="5388"/>
                      <a:pt x="20589" y="10800"/>
                    </a:cubicBezTo>
                    <a:cubicBezTo>
                      <a:pt x="20589" y="16212"/>
                      <a:pt x="16194" y="20588"/>
                      <a:pt x="10788" y="20588"/>
                    </a:cubicBezTo>
                    <a:close/>
                    <a:moveTo>
                      <a:pt x="10788" y="0"/>
                    </a:moveTo>
                    <a:cubicBezTo>
                      <a:pt x="4818" y="0"/>
                      <a:pt x="0" y="4824"/>
                      <a:pt x="0" y="10800"/>
                    </a:cubicBezTo>
                    <a:cubicBezTo>
                      <a:pt x="0" y="16776"/>
                      <a:pt x="4818" y="21600"/>
                      <a:pt x="10788" y="21600"/>
                    </a:cubicBezTo>
                    <a:cubicBezTo>
                      <a:pt x="16758" y="21600"/>
                      <a:pt x="21600" y="16776"/>
                      <a:pt x="21600" y="10800"/>
                    </a:cubicBezTo>
                    <a:cubicBezTo>
                      <a:pt x="21600" y="4824"/>
                      <a:pt x="16758" y="0"/>
                      <a:pt x="10788"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Shape 1251">
                <a:extLst>
                  <a:ext uri="{FF2B5EF4-FFF2-40B4-BE49-F238E27FC236}">
                    <a16:creationId xmlns:a16="http://schemas.microsoft.com/office/drawing/2014/main" xmlns="" id="{7BE08D71-8F4D-4D06-90F4-2D5F493DE8C4}"/>
                  </a:ext>
                </a:extLst>
              </p:cNvPr>
              <p:cNvSpPr/>
              <p:nvPr/>
            </p:nvSpPr>
            <p:spPr>
              <a:xfrm>
                <a:off x="46649" y="46531"/>
                <a:ext cx="158609" cy="157172"/>
              </a:xfrm>
              <a:custGeom>
                <a:avLst/>
                <a:gdLst/>
                <a:ahLst/>
                <a:cxnLst>
                  <a:cxn ang="0">
                    <a:pos x="wd2" y="hd2"/>
                  </a:cxn>
                  <a:cxn ang="5400000">
                    <a:pos x="wd2" y="hd2"/>
                  </a:cxn>
                  <a:cxn ang="10800000">
                    <a:pos x="wd2" y="hd2"/>
                  </a:cxn>
                  <a:cxn ang="16200000">
                    <a:pos x="wd2" y="hd2"/>
                  </a:cxn>
                </a:cxnLst>
                <a:rect l="0" t="0" r="r" b="b"/>
                <a:pathLst>
                  <a:path w="21600" h="21600" extrusionOk="0">
                    <a:moveTo>
                      <a:pt x="10781" y="20813"/>
                    </a:moveTo>
                    <a:cubicBezTo>
                      <a:pt x="5278" y="20813"/>
                      <a:pt x="786" y="16313"/>
                      <a:pt x="786" y="10800"/>
                    </a:cubicBezTo>
                    <a:cubicBezTo>
                      <a:pt x="786" y="5288"/>
                      <a:pt x="5278" y="788"/>
                      <a:pt x="10781" y="788"/>
                    </a:cubicBezTo>
                    <a:cubicBezTo>
                      <a:pt x="16322" y="788"/>
                      <a:pt x="20776" y="5288"/>
                      <a:pt x="20776" y="10800"/>
                    </a:cubicBezTo>
                    <a:cubicBezTo>
                      <a:pt x="20776" y="16313"/>
                      <a:pt x="16322" y="20813"/>
                      <a:pt x="10781" y="20813"/>
                    </a:cubicBezTo>
                    <a:close/>
                    <a:moveTo>
                      <a:pt x="10781" y="0"/>
                    </a:moveTo>
                    <a:cubicBezTo>
                      <a:pt x="4829" y="0"/>
                      <a:pt x="0" y="4838"/>
                      <a:pt x="0" y="10800"/>
                    </a:cubicBezTo>
                    <a:cubicBezTo>
                      <a:pt x="0" y="16763"/>
                      <a:pt x="4829" y="21600"/>
                      <a:pt x="10781" y="21600"/>
                    </a:cubicBezTo>
                    <a:cubicBezTo>
                      <a:pt x="16771" y="21600"/>
                      <a:pt x="21600" y="16763"/>
                      <a:pt x="21600" y="10800"/>
                    </a:cubicBezTo>
                    <a:cubicBezTo>
                      <a:pt x="21600" y="4838"/>
                      <a:pt x="16771" y="0"/>
                      <a:pt x="10781"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Shape 1252">
                <a:extLst>
                  <a:ext uri="{FF2B5EF4-FFF2-40B4-BE49-F238E27FC236}">
                    <a16:creationId xmlns:a16="http://schemas.microsoft.com/office/drawing/2014/main" xmlns="" id="{AFB2A426-52DC-4A2C-814C-5581DB306BC1}"/>
                  </a:ext>
                </a:extLst>
              </p:cNvPr>
              <p:cNvSpPr/>
              <p:nvPr/>
            </p:nvSpPr>
            <p:spPr>
              <a:xfrm>
                <a:off x="81895" y="81687"/>
                <a:ext cx="88117" cy="87893"/>
              </a:xfrm>
              <a:custGeom>
                <a:avLst/>
                <a:gdLst/>
                <a:ahLst/>
                <a:cxnLst>
                  <a:cxn ang="0">
                    <a:pos x="wd2" y="hd2"/>
                  </a:cxn>
                  <a:cxn ang="5400000">
                    <a:pos x="wd2" y="hd2"/>
                  </a:cxn>
                  <a:cxn ang="10800000">
                    <a:pos x="wd2" y="hd2"/>
                  </a:cxn>
                  <a:cxn ang="16200000">
                    <a:pos x="wd2" y="hd2"/>
                  </a:cxn>
                </a:cxnLst>
                <a:rect l="0" t="0" r="r" b="b"/>
                <a:pathLst>
                  <a:path w="21600" h="21600" extrusionOk="0">
                    <a:moveTo>
                      <a:pt x="10800" y="20183"/>
                    </a:moveTo>
                    <a:cubicBezTo>
                      <a:pt x="5670" y="20183"/>
                      <a:pt x="1417" y="15997"/>
                      <a:pt x="1417" y="10800"/>
                    </a:cubicBezTo>
                    <a:cubicBezTo>
                      <a:pt x="1417" y="5602"/>
                      <a:pt x="5670" y="1417"/>
                      <a:pt x="10800" y="1417"/>
                    </a:cubicBezTo>
                    <a:cubicBezTo>
                      <a:pt x="15998" y="1417"/>
                      <a:pt x="20182" y="5602"/>
                      <a:pt x="20182" y="10800"/>
                    </a:cubicBezTo>
                    <a:cubicBezTo>
                      <a:pt x="20182" y="15997"/>
                      <a:pt x="15998" y="20183"/>
                      <a:pt x="10800" y="20183"/>
                    </a:cubicBezTo>
                    <a:close/>
                    <a:moveTo>
                      <a:pt x="10800" y="0"/>
                    </a:moveTo>
                    <a:cubicBezTo>
                      <a:pt x="4860" y="0"/>
                      <a:pt x="0" y="4860"/>
                      <a:pt x="0" y="10800"/>
                    </a:cubicBezTo>
                    <a:cubicBezTo>
                      <a:pt x="0" y="16740"/>
                      <a:pt x="4860" y="21600"/>
                      <a:pt x="10800" y="21600"/>
                    </a:cubicBezTo>
                    <a:cubicBezTo>
                      <a:pt x="16807" y="21600"/>
                      <a:pt x="21600" y="16740"/>
                      <a:pt x="21600" y="10800"/>
                    </a:cubicBezTo>
                    <a:cubicBezTo>
                      <a:pt x="21600" y="4860"/>
                      <a:pt x="16807" y="0"/>
                      <a:pt x="10800"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Shape 1253">
                <a:extLst>
                  <a:ext uri="{FF2B5EF4-FFF2-40B4-BE49-F238E27FC236}">
                    <a16:creationId xmlns:a16="http://schemas.microsoft.com/office/drawing/2014/main" xmlns="" id="{208D62E2-9520-482D-8801-D0D7B5147DCA}"/>
                  </a:ext>
                </a:extLst>
              </p:cNvPr>
              <p:cNvSpPr/>
              <p:nvPr/>
            </p:nvSpPr>
            <p:spPr>
              <a:xfrm>
                <a:off x="11402" y="11374"/>
                <a:ext cx="229102" cy="227486"/>
              </a:xfrm>
              <a:custGeom>
                <a:avLst/>
                <a:gdLst/>
                <a:ahLst/>
                <a:cxnLst>
                  <a:cxn ang="0">
                    <a:pos x="wd2" y="hd2"/>
                  </a:cxn>
                  <a:cxn ang="5400000">
                    <a:pos x="wd2" y="hd2"/>
                  </a:cxn>
                  <a:cxn ang="10800000">
                    <a:pos x="wd2" y="hd2"/>
                  </a:cxn>
                  <a:cxn ang="16200000">
                    <a:pos x="wd2" y="hd2"/>
                  </a:cxn>
                </a:cxnLst>
                <a:rect l="0" t="0" r="r" b="b"/>
                <a:pathLst>
                  <a:path w="21600" h="21600" extrusionOk="0">
                    <a:moveTo>
                      <a:pt x="21600" y="10528"/>
                    </a:moveTo>
                    <a:lnTo>
                      <a:pt x="11072" y="10528"/>
                    </a:lnTo>
                    <a:lnTo>
                      <a:pt x="11072" y="0"/>
                    </a:lnTo>
                    <a:lnTo>
                      <a:pt x="10528" y="0"/>
                    </a:lnTo>
                    <a:lnTo>
                      <a:pt x="10528" y="10528"/>
                    </a:lnTo>
                    <a:lnTo>
                      <a:pt x="0" y="10528"/>
                    </a:lnTo>
                    <a:lnTo>
                      <a:pt x="0" y="11098"/>
                    </a:lnTo>
                    <a:lnTo>
                      <a:pt x="10528" y="11098"/>
                    </a:lnTo>
                    <a:lnTo>
                      <a:pt x="10528" y="21600"/>
                    </a:lnTo>
                    <a:lnTo>
                      <a:pt x="11072" y="21600"/>
                    </a:lnTo>
                    <a:lnTo>
                      <a:pt x="11072" y="11098"/>
                    </a:lnTo>
                    <a:lnTo>
                      <a:pt x="21600" y="11098"/>
                    </a:lnTo>
                    <a:lnTo>
                      <a:pt x="21600" y="10528"/>
                    </a:ln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Shape 1254">
                <a:extLst>
                  <a:ext uri="{FF2B5EF4-FFF2-40B4-BE49-F238E27FC236}">
                    <a16:creationId xmlns:a16="http://schemas.microsoft.com/office/drawing/2014/main" xmlns="" id="{21C48B68-B9B0-4D4E-9BB6-31D0E2A99E9A}"/>
                  </a:ext>
                </a:extLst>
              </p:cNvPr>
              <p:cNvSpPr/>
              <p:nvPr/>
            </p:nvSpPr>
            <p:spPr>
              <a:xfrm>
                <a:off x="175194" y="169579"/>
                <a:ext cx="17624" cy="1757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875" y="0"/>
                      <a:pt x="21600" y="4725"/>
                      <a:pt x="21600" y="10800"/>
                    </a:cubicBezTo>
                    <a:cubicBezTo>
                      <a:pt x="21600" y="16875"/>
                      <a:pt x="16875" y="21600"/>
                      <a:pt x="10800" y="21600"/>
                    </a:cubicBezTo>
                    <a:cubicBezTo>
                      <a:pt x="4725" y="21600"/>
                      <a:pt x="0" y="16875"/>
                      <a:pt x="0" y="10800"/>
                    </a:cubicBezTo>
                    <a:cubicBezTo>
                      <a:pt x="0" y="4725"/>
                      <a:pt x="4725" y="0"/>
                      <a:pt x="10800"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Shape 1255">
                <a:extLst>
                  <a:ext uri="{FF2B5EF4-FFF2-40B4-BE49-F238E27FC236}">
                    <a16:creationId xmlns:a16="http://schemas.microsoft.com/office/drawing/2014/main" xmlns="" id="{0F9D963F-B162-4E3C-B7BA-88D0DDC7F461}"/>
                  </a:ext>
                </a:extLst>
              </p:cNvPr>
              <p:cNvSpPr/>
              <p:nvPr/>
            </p:nvSpPr>
            <p:spPr>
              <a:xfrm>
                <a:off x="58052" y="169579"/>
                <a:ext cx="23844" cy="227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828" y="0"/>
                      <a:pt x="21600" y="4772"/>
                      <a:pt x="21600" y="10800"/>
                    </a:cubicBezTo>
                    <a:cubicBezTo>
                      <a:pt x="21600" y="16577"/>
                      <a:pt x="16828" y="21600"/>
                      <a:pt x="10800" y="21600"/>
                    </a:cubicBezTo>
                    <a:cubicBezTo>
                      <a:pt x="5023" y="21600"/>
                      <a:pt x="0" y="16577"/>
                      <a:pt x="0" y="10800"/>
                    </a:cubicBezTo>
                    <a:cubicBezTo>
                      <a:pt x="0" y="4772"/>
                      <a:pt x="5023" y="0"/>
                      <a:pt x="10800"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Shape 1256">
                <a:extLst>
                  <a:ext uri="{FF2B5EF4-FFF2-40B4-BE49-F238E27FC236}">
                    <a16:creationId xmlns:a16="http://schemas.microsoft.com/office/drawing/2014/main" xmlns="" id="{FF92EADB-5D95-4D55-B10A-DCF51E55FECF}"/>
                  </a:ext>
                </a:extLst>
              </p:cNvPr>
              <p:cNvSpPr/>
              <p:nvPr/>
            </p:nvSpPr>
            <p:spPr>
              <a:xfrm>
                <a:off x="46649" y="64109"/>
                <a:ext cx="30064" cy="28953"/>
              </a:xfrm>
              <a:custGeom>
                <a:avLst/>
                <a:gdLst/>
                <a:ahLst/>
                <a:cxnLst>
                  <a:cxn ang="0">
                    <a:pos x="wd2" y="hd2"/>
                  </a:cxn>
                  <a:cxn ang="5400000">
                    <a:pos x="wd2" y="hd2"/>
                  </a:cxn>
                  <a:cxn ang="10800000">
                    <a:pos x="wd2" y="hd2"/>
                  </a:cxn>
                  <a:cxn ang="16200000">
                    <a:pos x="wd2" y="hd2"/>
                  </a:cxn>
                </a:cxnLst>
                <a:rect l="0" t="0" r="r" b="b"/>
                <a:pathLst>
                  <a:path w="21600" h="21600" extrusionOk="0">
                    <a:moveTo>
                      <a:pt x="10699" y="0"/>
                    </a:moveTo>
                    <a:cubicBezTo>
                      <a:pt x="16755" y="0"/>
                      <a:pt x="21600" y="4845"/>
                      <a:pt x="21600" y="10699"/>
                    </a:cubicBezTo>
                    <a:cubicBezTo>
                      <a:pt x="21600" y="16755"/>
                      <a:pt x="16755" y="21600"/>
                      <a:pt x="10699" y="21600"/>
                    </a:cubicBezTo>
                    <a:cubicBezTo>
                      <a:pt x="4845" y="21600"/>
                      <a:pt x="0" y="16755"/>
                      <a:pt x="0" y="10699"/>
                    </a:cubicBezTo>
                    <a:cubicBezTo>
                      <a:pt x="0" y="4845"/>
                      <a:pt x="4845" y="0"/>
                      <a:pt x="10699" y="0"/>
                    </a:cubicBezTo>
                    <a:close/>
                  </a:path>
                </a:pathLst>
              </a:custGeom>
              <a:grpFill/>
              <a:ln w="3175" cap="flat">
                <a:noFill/>
                <a:miter lim="400000"/>
              </a:ln>
              <a:effectLst/>
            </p:spPr>
            <p:txBody>
              <a:bodyPr wrap="square" lIns="44927" tIns="44927" rIns="44927" bIns="44927" numCol="1" anchor="t">
                <a:noAutofit/>
              </a:bodyPr>
              <a:lstStyle/>
              <a:p>
                <a:pPr defTabSz="766527"/>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0" name="圆角矩形 799">
              <a:extLst>
                <a:ext uri="{FF2B5EF4-FFF2-40B4-BE49-F238E27FC236}">
                  <a16:creationId xmlns:a16="http://schemas.microsoft.com/office/drawing/2014/main" xmlns="" id="{35064EF1-A7E9-42D9-89F0-F104C610131D}"/>
                </a:ext>
              </a:extLst>
            </p:cNvPr>
            <p:cNvSpPr/>
            <p:nvPr/>
          </p:nvSpPr>
          <p:spPr>
            <a:xfrm>
              <a:off x="1746067" y="3111078"/>
              <a:ext cx="1543615" cy="257640"/>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1" name="图片 210">
              <a:extLst>
                <a:ext uri="{FF2B5EF4-FFF2-40B4-BE49-F238E27FC236}">
                  <a16:creationId xmlns:a16="http://schemas.microsoft.com/office/drawing/2014/main" xmlns="" id="{9437687B-33A2-4C9A-AEDF-5741BEED43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1029" y="3172545"/>
              <a:ext cx="201399" cy="161255"/>
            </a:xfrm>
            <a:prstGeom prst="rect">
              <a:avLst/>
            </a:prstGeom>
          </p:spPr>
        </p:pic>
        <p:sp>
          <p:nvSpPr>
            <p:cNvPr id="212" name="文本框 211">
              <a:extLst>
                <a:ext uri="{FF2B5EF4-FFF2-40B4-BE49-F238E27FC236}">
                  <a16:creationId xmlns:a16="http://schemas.microsoft.com/office/drawing/2014/main" xmlns="" id="{D8D41F7D-C740-47BE-BC69-A7EA6E452455}"/>
                </a:ext>
              </a:extLst>
            </p:cNvPr>
            <p:cNvSpPr txBox="1"/>
            <p:nvPr/>
          </p:nvSpPr>
          <p:spPr>
            <a:xfrm>
              <a:off x="1742028" y="3127915"/>
              <a:ext cx="1525097" cy="258532"/>
            </a:xfrm>
            <a:prstGeom prst="rect">
              <a:avLst/>
            </a:prstGeom>
            <a:noFill/>
          </p:spPr>
          <p:txBody>
            <a:bodyPr wrap="square" rtlCol="0">
              <a:spAutoFit/>
            </a:bodyPr>
            <a:lstStyle>
              <a:defPPr>
                <a:defRPr lang="zh-CN"/>
              </a:defPPr>
              <a:lvl1pPr algn="ctr" defTabSz="457200" fontAlgn="base">
                <a:lnSpc>
                  <a:spcPts val="1000"/>
                </a:lnSpc>
                <a:spcBef>
                  <a:spcPct val="0"/>
                </a:spcBef>
                <a:spcAft>
                  <a:spcPct val="0"/>
                </a:spcAft>
                <a:defRPr sz="1000">
                  <a:solidFill>
                    <a:srgbClr val="FFFFFF"/>
                  </a:solidFill>
                  <a:latin typeface="Arial" pitchFamily="34" charset="0"/>
                  <a:cs typeface="Arial" pitchFamily="34" charset="0"/>
                </a:defRPr>
              </a:lvl1pPr>
            </a:lstStyle>
            <a:p>
              <a:pPr>
                <a:lnSpc>
                  <a:spcPct val="90000"/>
                </a:lnSpc>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Intent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3" name="圆角矩形 802">
              <a:extLst>
                <a:ext uri="{FF2B5EF4-FFF2-40B4-BE49-F238E27FC236}">
                  <a16:creationId xmlns:a16="http://schemas.microsoft.com/office/drawing/2014/main" xmlns="" id="{2A9A36BA-D540-4BE2-A9A7-A9D9110FEA0D}"/>
                </a:ext>
              </a:extLst>
            </p:cNvPr>
            <p:cNvSpPr/>
            <p:nvPr/>
          </p:nvSpPr>
          <p:spPr>
            <a:xfrm>
              <a:off x="3501845" y="3123665"/>
              <a:ext cx="1543615" cy="234817"/>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4" name="图片 213">
              <a:extLst>
                <a:ext uri="{FF2B5EF4-FFF2-40B4-BE49-F238E27FC236}">
                  <a16:creationId xmlns:a16="http://schemas.microsoft.com/office/drawing/2014/main" xmlns="" id="{D0F166A0-25E6-4060-878A-1CAF175067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48743" y="3188296"/>
              <a:ext cx="173315" cy="129756"/>
            </a:xfrm>
            <a:prstGeom prst="rect">
              <a:avLst/>
            </a:prstGeom>
          </p:spPr>
        </p:pic>
        <p:sp>
          <p:nvSpPr>
            <p:cNvPr id="215" name="文本框 214">
              <a:extLst>
                <a:ext uri="{FF2B5EF4-FFF2-40B4-BE49-F238E27FC236}">
                  <a16:creationId xmlns:a16="http://schemas.microsoft.com/office/drawing/2014/main" xmlns="" id="{8EF845EB-85A9-46C8-BBB1-D3600E91A75B}"/>
                </a:ext>
              </a:extLst>
            </p:cNvPr>
            <p:cNvSpPr txBox="1"/>
            <p:nvPr/>
          </p:nvSpPr>
          <p:spPr>
            <a:xfrm>
              <a:off x="3496961" y="3127915"/>
              <a:ext cx="1525097" cy="258532"/>
            </a:xfrm>
            <a:prstGeom prst="rect">
              <a:avLst/>
            </a:prstGeom>
            <a:noFill/>
          </p:spPr>
          <p:txBody>
            <a:bodyPr wrap="square" rtlCol="0">
              <a:spAutoFit/>
            </a:bodyPr>
            <a:lstStyle/>
            <a:p>
              <a:pPr algn="ctr" defTabSz="609660" fontAlgn="base">
                <a:lnSpc>
                  <a:spcPct val="90000"/>
                </a:lnSpc>
                <a:spcBef>
                  <a:spcPct val="0"/>
                </a:spcBef>
                <a:spcAft>
                  <a:spcPct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Security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6" name="圆角矩形 805">
              <a:extLst>
                <a:ext uri="{FF2B5EF4-FFF2-40B4-BE49-F238E27FC236}">
                  <a16:creationId xmlns:a16="http://schemas.microsoft.com/office/drawing/2014/main" xmlns="" id="{F72FFC46-AAEF-47E0-A896-1BC8786769B9}"/>
                </a:ext>
              </a:extLst>
            </p:cNvPr>
            <p:cNvSpPr/>
            <p:nvPr/>
          </p:nvSpPr>
          <p:spPr>
            <a:xfrm>
              <a:off x="1746067" y="3975293"/>
              <a:ext cx="1543615" cy="257641"/>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7" name="图片 216">
              <a:extLst>
                <a:ext uri="{FF2B5EF4-FFF2-40B4-BE49-F238E27FC236}">
                  <a16:creationId xmlns:a16="http://schemas.microsoft.com/office/drawing/2014/main" xmlns="" id="{3043F7C1-1CF1-4C08-B433-2FD7DF366FC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25274" y="4037010"/>
              <a:ext cx="216094" cy="160758"/>
            </a:xfrm>
            <a:prstGeom prst="rect">
              <a:avLst/>
            </a:prstGeom>
          </p:spPr>
        </p:pic>
        <p:sp>
          <p:nvSpPr>
            <p:cNvPr id="218" name="文本框 217">
              <a:extLst>
                <a:ext uri="{FF2B5EF4-FFF2-40B4-BE49-F238E27FC236}">
                  <a16:creationId xmlns:a16="http://schemas.microsoft.com/office/drawing/2014/main" xmlns="" id="{6A62C44D-7B22-4AC6-B6E0-425058E9EB64}"/>
                </a:ext>
              </a:extLst>
            </p:cNvPr>
            <p:cNvSpPr txBox="1"/>
            <p:nvPr/>
          </p:nvSpPr>
          <p:spPr>
            <a:xfrm>
              <a:off x="1706041" y="3992132"/>
              <a:ext cx="1581582" cy="258532"/>
            </a:xfrm>
            <a:prstGeom prst="rect">
              <a:avLst/>
            </a:prstGeom>
            <a:noFill/>
          </p:spPr>
          <p:txBody>
            <a:bodyPr wrap="square" rtlCol="0">
              <a:spAutoFit/>
            </a:bodyPr>
            <a:lstStyle/>
            <a:p>
              <a:pPr algn="ctr" defTabSz="914309">
                <a:lnSpc>
                  <a:spcPct val="90000"/>
                </a:lnSpc>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Policy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9" name="圆角矩形 808">
              <a:extLst>
                <a:ext uri="{FF2B5EF4-FFF2-40B4-BE49-F238E27FC236}">
                  <a16:creationId xmlns:a16="http://schemas.microsoft.com/office/drawing/2014/main" xmlns="" id="{A2F69E3D-5425-4D61-8318-C164447DAAC0}"/>
                </a:ext>
              </a:extLst>
            </p:cNvPr>
            <p:cNvSpPr/>
            <p:nvPr/>
          </p:nvSpPr>
          <p:spPr>
            <a:xfrm>
              <a:off x="3499344" y="3974934"/>
              <a:ext cx="1563463" cy="258296"/>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20" name="图片 219">
              <a:extLst>
                <a:ext uri="{FF2B5EF4-FFF2-40B4-BE49-F238E27FC236}">
                  <a16:creationId xmlns:a16="http://schemas.microsoft.com/office/drawing/2014/main" xmlns="" id="{F05E1E69-CD4F-494B-A2B6-551B156973A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41717" y="4019800"/>
              <a:ext cx="185388" cy="171514"/>
            </a:xfrm>
            <a:prstGeom prst="rect">
              <a:avLst/>
            </a:prstGeom>
          </p:spPr>
        </p:pic>
        <p:sp>
          <p:nvSpPr>
            <p:cNvPr id="221" name="文本框 220">
              <a:extLst>
                <a:ext uri="{FF2B5EF4-FFF2-40B4-BE49-F238E27FC236}">
                  <a16:creationId xmlns:a16="http://schemas.microsoft.com/office/drawing/2014/main" xmlns="" id="{B2F54838-8CE7-4F90-B713-6E562DB7E02E}"/>
                </a:ext>
              </a:extLst>
            </p:cNvPr>
            <p:cNvSpPr txBox="1"/>
            <p:nvPr/>
          </p:nvSpPr>
          <p:spPr>
            <a:xfrm>
              <a:off x="3483836" y="3991491"/>
              <a:ext cx="1457541" cy="258532"/>
            </a:xfrm>
            <a:prstGeom prst="rect">
              <a:avLst/>
            </a:prstGeom>
            <a:noFill/>
          </p:spPr>
          <p:txBody>
            <a:bodyPr wrap="square" rtlCol="0">
              <a:spAutoFit/>
            </a:bodyPr>
            <a:lstStyle/>
            <a:p>
              <a:pPr algn="ctr" defTabSz="914309">
                <a:lnSpc>
                  <a:spcPct val="90000"/>
                </a:lnSpc>
              </a:pPr>
              <a:r>
                <a:rPr lang="en-US"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Analytics </a:t>
              </a:r>
              <a:r>
                <a:rPr lang="en-US" altLang="zh-CN" sz="1200" b="1"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a:t>
              </a:r>
              <a:r>
                <a:rPr lang="en-US" sz="1200" b="1"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2" name="上箭头 811">
              <a:extLst>
                <a:ext uri="{FF2B5EF4-FFF2-40B4-BE49-F238E27FC236}">
                  <a16:creationId xmlns:a16="http://schemas.microsoft.com/office/drawing/2014/main" xmlns="" id="{A792EDFF-E1D9-4334-A2A9-8185E0210DCB}"/>
                </a:ext>
              </a:extLst>
            </p:cNvPr>
            <p:cNvSpPr/>
            <p:nvPr/>
          </p:nvSpPr>
          <p:spPr>
            <a:xfrm rot="10800000" flipV="1">
              <a:off x="4086294" y="3568066"/>
              <a:ext cx="87705" cy="291869"/>
            </a:xfrm>
            <a:prstGeom prst="up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3" name="上箭头 812">
              <a:extLst>
                <a:ext uri="{FF2B5EF4-FFF2-40B4-BE49-F238E27FC236}">
                  <a16:creationId xmlns:a16="http://schemas.microsoft.com/office/drawing/2014/main" xmlns="" id="{DFDB5725-568B-4548-9F5B-8230C6A16DE0}"/>
                </a:ext>
              </a:extLst>
            </p:cNvPr>
            <p:cNvSpPr/>
            <p:nvPr/>
          </p:nvSpPr>
          <p:spPr>
            <a:xfrm rot="10800000">
              <a:off x="2739944" y="3568066"/>
              <a:ext cx="87705" cy="291869"/>
            </a:xfrm>
            <a:prstGeom prst="up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4" name="右箭头 813">
              <a:extLst>
                <a:ext uri="{FF2B5EF4-FFF2-40B4-BE49-F238E27FC236}">
                  <a16:creationId xmlns:a16="http://schemas.microsoft.com/office/drawing/2014/main" xmlns="" id="{FC5900D4-35F2-476C-9144-4DFF9A67370D}"/>
                </a:ext>
              </a:extLst>
            </p:cNvPr>
            <p:cNvSpPr/>
            <p:nvPr/>
          </p:nvSpPr>
          <p:spPr>
            <a:xfrm rot="10800000">
              <a:off x="3296500" y="3163387"/>
              <a:ext cx="187760" cy="191922"/>
            </a:xfrm>
            <a:prstGeom prst="right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5" name="右箭头 814">
              <a:extLst>
                <a:ext uri="{FF2B5EF4-FFF2-40B4-BE49-F238E27FC236}">
                  <a16:creationId xmlns:a16="http://schemas.microsoft.com/office/drawing/2014/main" xmlns="" id="{FEFD45C3-3A09-4B95-BA38-4722BCA81D26}"/>
                </a:ext>
              </a:extLst>
            </p:cNvPr>
            <p:cNvSpPr/>
            <p:nvPr/>
          </p:nvSpPr>
          <p:spPr>
            <a:xfrm rot="10800000">
              <a:off x="3305060" y="4027603"/>
              <a:ext cx="187760" cy="191922"/>
            </a:xfrm>
            <a:prstGeom prst="right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27" name="图片 226">
              <a:extLst>
                <a:ext uri="{FF2B5EF4-FFF2-40B4-BE49-F238E27FC236}">
                  <a16:creationId xmlns:a16="http://schemas.microsoft.com/office/drawing/2014/main" xmlns="" id="{97B0BE2A-233F-4ED4-8072-E17F8AD4D8E4}"/>
                </a:ext>
              </a:extLst>
            </p:cNvPr>
            <p:cNvPicPr>
              <a:picLocks noChangeAspect="1"/>
            </p:cNvPicPr>
            <p:nvPr/>
          </p:nvPicPr>
          <p:blipFill>
            <a:blip r:embed="rId7"/>
            <a:stretch>
              <a:fillRect/>
            </a:stretch>
          </p:blipFill>
          <p:spPr>
            <a:xfrm>
              <a:off x="4338289" y="3734258"/>
              <a:ext cx="1027536" cy="274767"/>
            </a:xfrm>
            <a:prstGeom prst="rect">
              <a:avLst/>
            </a:prstGeom>
          </p:spPr>
        </p:pic>
        <p:sp>
          <p:nvSpPr>
            <p:cNvPr id="229" name="矩形 228">
              <a:extLst>
                <a:ext uri="{FF2B5EF4-FFF2-40B4-BE49-F238E27FC236}">
                  <a16:creationId xmlns:a16="http://schemas.microsoft.com/office/drawing/2014/main" xmlns="" id="{EB1D7700-702C-4CF2-8E7B-332230EB17C7}"/>
                </a:ext>
              </a:extLst>
            </p:cNvPr>
            <p:cNvSpPr/>
            <p:nvPr/>
          </p:nvSpPr>
          <p:spPr>
            <a:xfrm>
              <a:off x="2115203" y="2852958"/>
              <a:ext cx="845059" cy="276999"/>
            </a:xfrm>
            <a:prstGeom prst="rect">
              <a:avLst/>
            </a:prstGeom>
            <a:ln>
              <a:noFill/>
            </a:ln>
          </p:spPr>
          <p:txBody>
            <a:bodyPr wrap="square">
              <a:spAutoFit/>
            </a:bodyPr>
            <a:lstStyle/>
            <a:p>
              <a:pPr defTabSz="854917"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0" name="矩形 229">
              <a:extLst>
                <a:ext uri="{FF2B5EF4-FFF2-40B4-BE49-F238E27FC236}">
                  <a16:creationId xmlns:a16="http://schemas.microsoft.com/office/drawing/2014/main" xmlns="" id="{BE628ABF-7680-4519-9148-DC2957494338}"/>
                </a:ext>
              </a:extLst>
            </p:cNvPr>
            <p:cNvSpPr/>
            <p:nvPr/>
          </p:nvSpPr>
          <p:spPr>
            <a:xfrm>
              <a:off x="575222" y="1788920"/>
              <a:ext cx="1125451" cy="523220"/>
            </a:xfrm>
            <a:prstGeom prst="rect">
              <a:avLst/>
            </a:prstGeom>
          </p:spPr>
          <p:txBody>
            <a:bodyPr wrap="squar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p>
          </p:txBody>
        </p:sp>
        <p:sp>
          <p:nvSpPr>
            <p:cNvPr id="231" name="梯形 230">
              <a:extLst>
                <a:ext uri="{FF2B5EF4-FFF2-40B4-BE49-F238E27FC236}">
                  <a16:creationId xmlns:a16="http://schemas.microsoft.com/office/drawing/2014/main" xmlns="" id="{BE9E5E01-A4A4-41F2-9550-50C7BF7C9F0C}"/>
                </a:ext>
              </a:extLst>
            </p:cNvPr>
            <p:cNvSpPr/>
            <p:nvPr/>
          </p:nvSpPr>
          <p:spPr bwMode="auto">
            <a:xfrm>
              <a:off x="1746067" y="2039093"/>
              <a:ext cx="3960633" cy="333288"/>
            </a:xfrm>
            <a:prstGeom prst="trapezoid">
              <a:avLst>
                <a:gd name="adj" fmla="val 135325"/>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w="6350" cap="flat" cmpd="sng" algn="ctr">
              <a:gradFill>
                <a:gsLst>
                  <a:gs pos="0">
                    <a:srgbClr val="4BF0F0">
                      <a:alpha val="0"/>
                    </a:srgbClr>
                  </a:gs>
                  <a:gs pos="50000">
                    <a:srgbClr val="4BF0F0">
                      <a:alpha val="0"/>
                    </a:srgbClr>
                  </a:gs>
                  <a:gs pos="100000">
                    <a:srgbClr val="26B7C8">
                      <a:alpha val="54000"/>
                    </a:srgbClr>
                  </a:gs>
                </a:gsLst>
                <a:lin ang="5400000" scaled="0"/>
              </a:gradFill>
              <a:prstDash val="solid"/>
            </a:ln>
            <a:effectLst>
              <a:outerShdw blurRad="50800" dist="38100" dir="2700000" algn="tl" rotWithShape="0">
                <a:prstClr val="black">
                  <a:alpha val="40000"/>
                </a:prstClr>
              </a:outerShdw>
            </a:effectLst>
          </p:spPr>
          <p:txBody>
            <a:bodyPr lIns="243775" tIns="121886" rIns="243775" bIns="121886" rtlCol="0" anchor="ctr"/>
            <a:lstStyle/>
            <a:p>
              <a:pPr algn="ctr" defTabSz="1218662">
                <a:defRPr/>
              </a:pPr>
              <a:endParaRPr lang="en-US" altLang="zh-CN" sz="3699"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2" name="1125557403">
              <a:extLst>
                <a:ext uri="{FF2B5EF4-FFF2-40B4-BE49-F238E27FC236}">
                  <a16:creationId xmlns:a16="http://schemas.microsoft.com/office/drawing/2014/main" xmlns="" id="{C179DC02-FD1E-4A15-AC61-5FA003FE53A1}"/>
                </a:ext>
              </a:extLst>
            </p:cNvPr>
            <p:cNvSpPr txBox="1">
              <a:spLocks noChangeArrowheads="1"/>
            </p:cNvSpPr>
            <p:nvPr/>
          </p:nvSpPr>
          <p:spPr bwMode="auto">
            <a:xfrm>
              <a:off x="5670329" y="1681406"/>
              <a:ext cx="469210" cy="446924"/>
            </a:xfrm>
            <a:prstGeom prst="rect">
              <a:avLst/>
            </a:prstGeom>
            <a:noFill/>
            <a:ln w="9525">
              <a:noFill/>
              <a:miter lim="800000"/>
              <a:headEnd/>
              <a:tailEnd/>
            </a:ln>
          </p:spPr>
          <p:txBody>
            <a:bodyPr lIns="121915" tIns="60959" rIns="121915" bIns="60959"/>
            <a:lstStyle/>
            <a:p>
              <a:pPr defTabSz="1218662" fontAlgn="ct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33" name="文本框 225">
              <a:extLst>
                <a:ext uri="{FF2B5EF4-FFF2-40B4-BE49-F238E27FC236}">
                  <a16:creationId xmlns:a16="http://schemas.microsoft.com/office/drawing/2014/main" xmlns="" id="{270DFC37-6427-4378-9856-DB5256190A5D}"/>
                </a:ext>
              </a:extLst>
            </p:cNvPr>
            <p:cNvSpPr txBox="1">
              <a:spLocks noChangeArrowheads="1"/>
            </p:cNvSpPr>
            <p:nvPr/>
          </p:nvSpPr>
          <p:spPr bwMode="auto">
            <a:xfrm>
              <a:off x="1896100" y="1802599"/>
              <a:ext cx="856716" cy="430847"/>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文本框 225">
              <a:extLst>
                <a:ext uri="{FF2B5EF4-FFF2-40B4-BE49-F238E27FC236}">
                  <a16:creationId xmlns:a16="http://schemas.microsoft.com/office/drawing/2014/main" xmlns="" id="{D92C0E9D-3F5A-4383-85ED-FB56B3D43969}"/>
                </a:ext>
              </a:extLst>
            </p:cNvPr>
            <p:cNvSpPr txBox="1">
              <a:spLocks noChangeArrowheads="1"/>
            </p:cNvSpPr>
            <p:nvPr/>
          </p:nvSpPr>
          <p:spPr bwMode="auto">
            <a:xfrm>
              <a:off x="2912196" y="1619077"/>
              <a:ext cx="958229" cy="769401"/>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Energy </a:t>
              </a:r>
              <a:r>
                <a:rPr lang="en-US" sz="11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efficiency </a:t>
              </a:r>
              <a:r>
                <a:rPr lang="en-US" sz="110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management</a:t>
              </a:r>
              <a:endPar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225">
              <a:extLst>
                <a:ext uri="{FF2B5EF4-FFF2-40B4-BE49-F238E27FC236}">
                  <a16:creationId xmlns:a16="http://schemas.microsoft.com/office/drawing/2014/main" xmlns="" id="{B69A5986-0F44-42EE-A7B5-F26DD1120B24}"/>
                </a:ext>
              </a:extLst>
            </p:cNvPr>
            <p:cNvSpPr txBox="1">
              <a:spLocks noChangeArrowheads="1"/>
            </p:cNvSpPr>
            <p:nvPr/>
          </p:nvSpPr>
          <p:spPr bwMode="auto">
            <a:xfrm>
              <a:off x="4919956" y="1702808"/>
              <a:ext cx="785890" cy="600124"/>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弧形 236">
              <a:extLst>
                <a:ext uri="{FF2B5EF4-FFF2-40B4-BE49-F238E27FC236}">
                  <a16:creationId xmlns:a16="http://schemas.microsoft.com/office/drawing/2014/main" xmlns="" id="{D4572D21-F6BD-434C-B1B9-1F9418FEFF59}"/>
                </a:ext>
              </a:extLst>
            </p:cNvPr>
            <p:cNvSpPr>
              <a:spLocks noChangeAspect="1"/>
            </p:cNvSpPr>
            <p:nvPr/>
          </p:nvSpPr>
          <p:spPr>
            <a:xfrm>
              <a:off x="1954381" y="1601428"/>
              <a:ext cx="755547" cy="755547"/>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8" name="组合 141">
              <a:extLst>
                <a:ext uri="{FF2B5EF4-FFF2-40B4-BE49-F238E27FC236}">
                  <a16:creationId xmlns:a16="http://schemas.microsoft.com/office/drawing/2014/main" xmlns="" id="{4115E706-B685-45DF-8A22-37D8175FD406}"/>
                </a:ext>
              </a:extLst>
            </p:cNvPr>
            <p:cNvGrpSpPr/>
            <p:nvPr/>
          </p:nvGrpSpPr>
          <p:grpSpPr>
            <a:xfrm>
              <a:off x="1886013" y="1641278"/>
              <a:ext cx="224655" cy="233499"/>
              <a:chOff x="7241511" y="3613421"/>
              <a:chExt cx="587800" cy="1043491"/>
            </a:xfrm>
            <a:solidFill>
              <a:srgbClr val="0070C0">
                <a:lumMod val="60000"/>
                <a:lumOff val="40000"/>
              </a:srgbClr>
            </a:solidFill>
          </p:grpSpPr>
          <p:sp>
            <p:nvSpPr>
              <p:cNvPr id="239" name="Freeform 35">
                <a:extLst>
                  <a:ext uri="{FF2B5EF4-FFF2-40B4-BE49-F238E27FC236}">
                    <a16:creationId xmlns:a16="http://schemas.microsoft.com/office/drawing/2014/main" xmlns="" id="{3C516B89-760A-46C7-ABA3-7E19C870ECFB}"/>
                  </a:ext>
                </a:extLst>
              </p:cNvPr>
              <p:cNvSpPr>
                <a:spLocks noEditPoints="1"/>
              </p:cNvSpPr>
              <p:nvPr/>
            </p:nvSpPr>
            <p:spPr bwMode="auto">
              <a:xfrm>
                <a:off x="7334999" y="3888394"/>
                <a:ext cx="412548"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000000">
                      <a:lumMod val="95000"/>
                      <a:lumOff val="5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0" name="Group 102">
                <a:extLst>
                  <a:ext uri="{FF2B5EF4-FFF2-40B4-BE49-F238E27FC236}">
                    <a16:creationId xmlns:a16="http://schemas.microsoft.com/office/drawing/2014/main" xmlns="" id="{C869DA9D-1ED0-4ACE-80E0-B4F4600DEA14}"/>
                  </a:ext>
                </a:extLst>
              </p:cNvPr>
              <p:cNvGrpSpPr/>
              <p:nvPr/>
            </p:nvGrpSpPr>
            <p:grpSpPr>
              <a:xfrm>
                <a:off x="7241511" y="3613421"/>
                <a:ext cx="587800" cy="1043491"/>
                <a:chOff x="5314141" y="4483894"/>
                <a:chExt cx="319088" cy="487721"/>
              </a:xfrm>
              <a:grpFill/>
            </p:grpSpPr>
            <p:sp>
              <p:nvSpPr>
                <p:cNvPr id="241" name="AutoShape 97">
                  <a:extLst>
                    <a:ext uri="{FF2B5EF4-FFF2-40B4-BE49-F238E27FC236}">
                      <a16:creationId xmlns:a16="http://schemas.microsoft.com/office/drawing/2014/main" xmlns="" id="{B15DB6D8-052B-45DB-A4A6-DEEBD8CC3315}"/>
                    </a:ext>
                  </a:extLst>
                </p:cNvPr>
                <p:cNvSpPr>
                  <a:spLocks/>
                </p:cNvSpPr>
                <p:nvPr/>
              </p:nvSpPr>
              <p:spPr bwMode="auto">
                <a:xfrm>
                  <a:off x="5314141" y="4506476"/>
                  <a:ext cx="319088" cy="465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AutoShape 98">
                  <a:extLst>
                    <a:ext uri="{FF2B5EF4-FFF2-40B4-BE49-F238E27FC236}">
                      <a16:creationId xmlns:a16="http://schemas.microsoft.com/office/drawing/2014/main" xmlns="" id="{276174AB-EABB-4DCC-947D-7723025A871C}"/>
                    </a:ext>
                  </a:extLst>
                </p:cNvPr>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AutoShape 99">
                  <a:extLst>
                    <a:ext uri="{FF2B5EF4-FFF2-40B4-BE49-F238E27FC236}">
                      <a16:creationId xmlns:a16="http://schemas.microsoft.com/office/drawing/2014/main" xmlns="" id="{87D700E4-E267-48F8-A0F1-AF6DCF275347}"/>
                    </a:ext>
                  </a:extLst>
                </p:cNvPr>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44" name="弧形 243">
              <a:extLst>
                <a:ext uri="{FF2B5EF4-FFF2-40B4-BE49-F238E27FC236}">
                  <a16:creationId xmlns:a16="http://schemas.microsoft.com/office/drawing/2014/main" xmlns="" id="{E7A249B2-F4C3-494E-8806-04D6C8CA458C}"/>
                </a:ext>
              </a:extLst>
            </p:cNvPr>
            <p:cNvSpPr>
              <a:spLocks noChangeAspect="1"/>
            </p:cNvSpPr>
            <p:nvPr/>
          </p:nvSpPr>
          <p:spPr>
            <a:xfrm>
              <a:off x="2988039" y="1587787"/>
              <a:ext cx="786046" cy="741885"/>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5" name="组合 244">
              <a:extLst>
                <a:ext uri="{FF2B5EF4-FFF2-40B4-BE49-F238E27FC236}">
                  <a16:creationId xmlns:a16="http://schemas.microsoft.com/office/drawing/2014/main" xmlns="" id="{B25CC3C4-C7CB-4C70-9DC8-BF05D2C41A9B}"/>
                </a:ext>
              </a:extLst>
            </p:cNvPr>
            <p:cNvGrpSpPr/>
            <p:nvPr/>
          </p:nvGrpSpPr>
          <p:grpSpPr>
            <a:xfrm>
              <a:off x="2822805" y="1619506"/>
              <a:ext cx="317091" cy="224433"/>
              <a:chOff x="3211025" y="1217655"/>
              <a:chExt cx="317215" cy="224520"/>
            </a:xfrm>
          </p:grpSpPr>
          <p:sp>
            <p:nvSpPr>
              <p:cNvPr id="246" name="Freeform 108">
                <a:extLst>
                  <a:ext uri="{FF2B5EF4-FFF2-40B4-BE49-F238E27FC236}">
                    <a16:creationId xmlns:a16="http://schemas.microsoft.com/office/drawing/2014/main" xmlns="" id="{E07B2216-B5A7-40A2-91FE-601C66F335D4}"/>
                  </a:ext>
                </a:extLst>
              </p:cNvPr>
              <p:cNvSpPr>
                <a:spLocks/>
              </p:cNvSpPr>
              <p:nvPr/>
            </p:nvSpPr>
            <p:spPr bwMode="auto">
              <a:xfrm rot="16200000">
                <a:off x="3257373" y="1171307"/>
                <a:ext cx="224520" cy="317215"/>
              </a:xfrm>
              <a:custGeom>
                <a:avLst/>
                <a:gdLst>
                  <a:gd name="T0" fmla="*/ 0 w 152"/>
                  <a:gd name="T1" fmla="*/ 186 h 206"/>
                  <a:gd name="T2" fmla="*/ 0 w 152"/>
                  <a:gd name="T3" fmla="*/ 19 h 206"/>
                  <a:gd name="T4" fmla="*/ 20 w 152"/>
                  <a:gd name="T5" fmla="*/ 0 h 206"/>
                  <a:gd name="T6" fmla="*/ 133 w 152"/>
                  <a:gd name="T7" fmla="*/ 0 h 206"/>
                  <a:gd name="T8" fmla="*/ 152 w 152"/>
                  <a:gd name="T9" fmla="*/ 19 h 206"/>
                  <a:gd name="T10" fmla="*/ 152 w 152"/>
                  <a:gd name="T11" fmla="*/ 186 h 206"/>
                  <a:gd name="T12" fmla="*/ 133 w 152"/>
                  <a:gd name="T13" fmla="*/ 206 h 206"/>
                  <a:gd name="T14" fmla="*/ 20 w 152"/>
                  <a:gd name="T15" fmla="*/ 206 h 206"/>
                  <a:gd name="T16" fmla="*/ 0 w 152"/>
                  <a:gd name="T17"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06">
                    <a:moveTo>
                      <a:pt x="0" y="186"/>
                    </a:moveTo>
                    <a:cubicBezTo>
                      <a:pt x="0" y="19"/>
                      <a:pt x="0" y="19"/>
                      <a:pt x="0" y="19"/>
                    </a:cubicBezTo>
                    <a:cubicBezTo>
                      <a:pt x="0" y="8"/>
                      <a:pt x="9" y="0"/>
                      <a:pt x="20" y="0"/>
                    </a:cubicBezTo>
                    <a:cubicBezTo>
                      <a:pt x="133" y="0"/>
                      <a:pt x="133" y="0"/>
                      <a:pt x="133" y="0"/>
                    </a:cubicBezTo>
                    <a:cubicBezTo>
                      <a:pt x="143" y="0"/>
                      <a:pt x="152" y="8"/>
                      <a:pt x="152" y="19"/>
                    </a:cubicBezTo>
                    <a:cubicBezTo>
                      <a:pt x="152" y="186"/>
                      <a:pt x="152" y="186"/>
                      <a:pt x="152" y="186"/>
                    </a:cubicBezTo>
                    <a:cubicBezTo>
                      <a:pt x="152" y="197"/>
                      <a:pt x="143" y="206"/>
                      <a:pt x="133" y="206"/>
                    </a:cubicBezTo>
                    <a:cubicBezTo>
                      <a:pt x="20" y="206"/>
                      <a:pt x="20" y="206"/>
                      <a:pt x="20" y="206"/>
                    </a:cubicBezTo>
                    <a:cubicBezTo>
                      <a:pt x="9" y="206"/>
                      <a:pt x="0" y="197"/>
                      <a:pt x="0" y="186"/>
                    </a:cubicBezTo>
                    <a:close/>
                  </a:path>
                </a:pathLst>
              </a:custGeom>
              <a:solidFill>
                <a:srgbClr val="0070C0">
                  <a:lumMod val="60000"/>
                  <a:lumOff val="40000"/>
                </a:srgbClr>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109">
                <a:extLst>
                  <a:ext uri="{FF2B5EF4-FFF2-40B4-BE49-F238E27FC236}">
                    <a16:creationId xmlns:a16="http://schemas.microsoft.com/office/drawing/2014/main" xmlns="" id="{DD0CEF58-CDEF-4008-8FA9-2B05485935D6}"/>
                  </a:ext>
                </a:extLst>
              </p:cNvPr>
              <p:cNvSpPr>
                <a:spLocks/>
              </p:cNvSpPr>
              <p:nvPr/>
            </p:nvSpPr>
            <p:spPr bwMode="auto">
              <a:xfrm rot="16200000">
                <a:off x="3276203" y="1207474"/>
                <a:ext cx="186860" cy="244881"/>
              </a:xfrm>
              <a:custGeom>
                <a:avLst/>
                <a:gdLst>
                  <a:gd name="T0" fmla="*/ 0 w 258"/>
                  <a:gd name="T1" fmla="*/ 325 h 325"/>
                  <a:gd name="T2" fmla="*/ 0 w 258"/>
                  <a:gd name="T3" fmla="*/ 0 h 325"/>
                  <a:gd name="T4" fmla="*/ 258 w 258"/>
                  <a:gd name="T5" fmla="*/ 0 h 325"/>
                  <a:gd name="T6" fmla="*/ 258 w 258"/>
                  <a:gd name="T7" fmla="*/ 325 h 325"/>
                  <a:gd name="T8" fmla="*/ 0 w 258"/>
                  <a:gd name="T9" fmla="*/ 325 h 325"/>
                  <a:gd name="T10" fmla="*/ 0 w 258"/>
                  <a:gd name="T11" fmla="*/ 325 h 325"/>
                </a:gdLst>
                <a:ahLst/>
                <a:cxnLst>
                  <a:cxn ang="0">
                    <a:pos x="T0" y="T1"/>
                  </a:cxn>
                  <a:cxn ang="0">
                    <a:pos x="T2" y="T3"/>
                  </a:cxn>
                  <a:cxn ang="0">
                    <a:pos x="T4" y="T5"/>
                  </a:cxn>
                  <a:cxn ang="0">
                    <a:pos x="T6" y="T7"/>
                  </a:cxn>
                  <a:cxn ang="0">
                    <a:pos x="T8" y="T9"/>
                  </a:cxn>
                  <a:cxn ang="0">
                    <a:pos x="T10" y="T11"/>
                  </a:cxn>
                </a:cxnLst>
                <a:rect l="0" t="0" r="r" b="b"/>
                <a:pathLst>
                  <a:path w="258" h="325">
                    <a:moveTo>
                      <a:pt x="0" y="325"/>
                    </a:moveTo>
                    <a:lnTo>
                      <a:pt x="0" y="0"/>
                    </a:lnTo>
                    <a:lnTo>
                      <a:pt x="258" y="0"/>
                    </a:lnTo>
                    <a:lnTo>
                      <a:pt x="258" y="325"/>
                    </a:lnTo>
                    <a:lnTo>
                      <a:pt x="0" y="325"/>
                    </a:lnTo>
                    <a:lnTo>
                      <a:pt x="0" y="325"/>
                    </a:lnTo>
                    <a:close/>
                  </a:path>
                </a:pathLst>
              </a:custGeom>
              <a:solidFill>
                <a:srgbClr val="FFFFFF"/>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8" name="组合 247">
                <a:extLst>
                  <a:ext uri="{FF2B5EF4-FFF2-40B4-BE49-F238E27FC236}">
                    <a16:creationId xmlns:a16="http://schemas.microsoft.com/office/drawing/2014/main" xmlns="" id="{3ED44C85-32FB-4DFD-BB0C-4BEAD33113D7}"/>
                  </a:ext>
                </a:extLst>
              </p:cNvPr>
              <p:cNvGrpSpPr/>
              <p:nvPr/>
            </p:nvGrpSpPr>
            <p:grpSpPr>
              <a:xfrm>
                <a:off x="3267159" y="1268352"/>
                <a:ext cx="204948" cy="123125"/>
                <a:chOff x="5119592" y="1569537"/>
                <a:chExt cx="204948" cy="123125"/>
              </a:xfrm>
            </p:grpSpPr>
            <p:sp>
              <p:nvSpPr>
                <p:cNvPr id="249" name="Freeform 110">
                  <a:extLst>
                    <a:ext uri="{FF2B5EF4-FFF2-40B4-BE49-F238E27FC236}">
                      <a16:creationId xmlns:a16="http://schemas.microsoft.com/office/drawing/2014/main" xmlns="" id="{99EF0B09-D99B-43F9-AE1F-4FFFDFB14F89}"/>
                    </a:ext>
                  </a:extLst>
                </p:cNvPr>
                <p:cNvSpPr>
                  <a:spLocks/>
                </p:cNvSpPr>
                <p:nvPr/>
              </p:nvSpPr>
              <p:spPr bwMode="auto">
                <a:xfrm rot="16200000">
                  <a:off x="5276652" y="1545551"/>
                  <a:ext cx="16659" cy="79115"/>
                </a:xfrm>
                <a:custGeom>
                  <a:avLst/>
                  <a:gdLst>
                    <a:gd name="T0" fmla="*/ 0 w 23"/>
                    <a:gd name="T1" fmla="*/ 105 h 105"/>
                    <a:gd name="T2" fmla="*/ 0 w 23"/>
                    <a:gd name="T3" fmla="*/ 0 h 105"/>
                    <a:gd name="T4" fmla="*/ 23 w 23"/>
                    <a:gd name="T5" fmla="*/ 0 h 105"/>
                    <a:gd name="T6" fmla="*/ 23 w 23"/>
                    <a:gd name="T7" fmla="*/ 105 h 105"/>
                    <a:gd name="T8" fmla="*/ 0 w 23"/>
                    <a:gd name="T9" fmla="*/ 105 h 105"/>
                    <a:gd name="T10" fmla="*/ 0 w 23"/>
                    <a:gd name="T11" fmla="*/ 105 h 105"/>
                  </a:gdLst>
                  <a:ahLst/>
                  <a:cxnLst>
                    <a:cxn ang="0">
                      <a:pos x="T0" y="T1"/>
                    </a:cxn>
                    <a:cxn ang="0">
                      <a:pos x="T2" y="T3"/>
                    </a:cxn>
                    <a:cxn ang="0">
                      <a:pos x="T4" y="T5"/>
                    </a:cxn>
                    <a:cxn ang="0">
                      <a:pos x="T6" y="T7"/>
                    </a:cxn>
                    <a:cxn ang="0">
                      <a:pos x="T8" y="T9"/>
                    </a:cxn>
                    <a:cxn ang="0">
                      <a:pos x="T10" y="T11"/>
                    </a:cxn>
                  </a:cxnLst>
                  <a:rect l="0" t="0" r="r" b="b"/>
                  <a:pathLst>
                    <a:path w="23" h="105">
                      <a:moveTo>
                        <a:pt x="0" y="105"/>
                      </a:moveTo>
                      <a:lnTo>
                        <a:pt x="0" y="0"/>
                      </a:lnTo>
                      <a:lnTo>
                        <a:pt x="23" y="0"/>
                      </a:lnTo>
                      <a:lnTo>
                        <a:pt x="23" y="105"/>
                      </a:lnTo>
                      <a:lnTo>
                        <a:pt x="0" y="105"/>
                      </a:lnTo>
                      <a:lnTo>
                        <a:pt x="0" y="10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111">
                  <a:extLst>
                    <a:ext uri="{FF2B5EF4-FFF2-40B4-BE49-F238E27FC236}">
                      <a16:creationId xmlns:a16="http://schemas.microsoft.com/office/drawing/2014/main" xmlns="" id="{47F1F0D9-A40C-495C-8E33-C407239B5265}"/>
                    </a:ext>
                  </a:extLst>
                </p:cNvPr>
                <p:cNvSpPr>
                  <a:spLocks/>
                </p:cNvSpPr>
                <p:nvPr/>
              </p:nvSpPr>
              <p:spPr bwMode="auto">
                <a:xfrm rot="16200000">
                  <a:off x="5265351" y="1566840"/>
                  <a:ext cx="16659" cy="101719"/>
                </a:xfrm>
                <a:custGeom>
                  <a:avLst/>
                  <a:gdLst>
                    <a:gd name="T0" fmla="*/ 0 w 23"/>
                    <a:gd name="T1" fmla="*/ 135 h 135"/>
                    <a:gd name="T2" fmla="*/ 0 w 23"/>
                    <a:gd name="T3" fmla="*/ 0 h 135"/>
                    <a:gd name="T4" fmla="*/ 23 w 23"/>
                    <a:gd name="T5" fmla="*/ 0 h 135"/>
                    <a:gd name="T6" fmla="*/ 23 w 23"/>
                    <a:gd name="T7" fmla="*/ 135 h 135"/>
                    <a:gd name="T8" fmla="*/ 0 w 23"/>
                    <a:gd name="T9" fmla="*/ 135 h 135"/>
                    <a:gd name="T10" fmla="*/ 0 w 23"/>
                    <a:gd name="T11" fmla="*/ 135 h 135"/>
                  </a:gdLst>
                  <a:ahLst/>
                  <a:cxnLst>
                    <a:cxn ang="0">
                      <a:pos x="T0" y="T1"/>
                    </a:cxn>
                    <a:cxn ang="0">
                      <a:pos x="T2" y="T3"/>
                    </a:cxn>
                    <a:cxn ang="0">
                      <a:pos x="T4" y="T5"/>
                    </a:cxn>
                    <a:cxn ang="0">
                      <a:pos x="T6" y="T7"/>
                    </a:cxn>
                    <a:cxn ang="0">
                      <a:pos x="T8" y="T9"/>
                    </a:cxn>
                    <a:cxn ang="0">
                      <a:pos x="T10" y="T11"/>
                    </a:cxn>
                  </a:cxnLst>
                  <a:rect l="0" t="0" r="r" b="b"/>
                  <a:pathLst>
                    <a:path w="23" h="135">
                      <a:moveTo>
                        <a:pt x="0" y="135"/>
                      </a:moveTo>
                      <a:lnTo>
                        <a:pt x="0" y="0"/>
                      </a:lnTo>
                      <a:lnTo>
                        <a:pt x="23" y="0"/>
                      </a:lnTo>
                      <a:lnTo>
                        <a:pt x="23" y="135"/>
                      </a:lnTo>
                      <a:lnTo>
                        <a:pt x="0" y="135"/>
                      </a:lnTo>
                      <a:lnTo>
                        <a:pt x="0" y="13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112">
                  <a:extLst>
                    <a:ext uri="{FF2B5EF4-FFF2-40B4-BE49-F238E27FC236}">
                      <a16:creationId xmlns:a16="http://schemas.microsoft.com/office/drawing/2014/main" xmlns="" id="{4793DFFC-80B8-43FC-BF11-5770E98133B9}"/>
                    </a:ext>
                  </a:extLst>
                </p:cNvPr>
                <p:cNvSpPr>
                  <a:spLocks/>
                </p:cNvSpPr>
                <p:nvPr/>
              </p:nvSpPr>
              <p:spPr bwMode="auto">
                <a:xfrm rot="16200000">
                  <a:off x="5254425" y="1589955"/>
                  <a:ext cx="16659" cy="123571"/>
                </a:xfrm>
                <a:custGeom>
                  <a:avLst/>
                  <a:gdLst>
                    <a:gd name="T0" fmla="*/ 0 w 23"/>
                    <a:gd name="T1" fmla="*/ 164 h 164"/>
                    <a:gd name="T2" fmla="*/ 0 w 23"/>
                    <a:gd name="T3" fmla="*/ 0 h 164"/>
                    <a:gd name="T4" fmla="*/ 23 w 23"/>
                    <a:gd name="T5" fmla="*/ 0 h 164"/>
                    <a:gd name="T6" fmla="*/ 23 w 23"/>
                    <a:gd name="T7" fmla="*/ 164 h 164"/>
                    <a:gd name="T8" fmla="*/ 0 w 23"/>
                    <a:gd name="T9" fmla="*/ 164 h 164"/>
                    <a:gd name="T10" fmla="*/ 0 w 23"/>
                    <a:gd name="T11" fmla="*/ 164 h 164"/>
                  </a:gdLst>
                  <a:ahLst/>
                  <a:cxnLst>
                    <a:cxn ang="0">
                      <a:pos x="T0" y="T1"/>
                    </a:cxn>
                    <a:cxn ang="0">
                      <a:pos x="T2" y="T3"/>
                    </a:cxn>
                    <a:cxn ang="0">
                      <a:pos x="T4" y="T5"/>
                    </a:cxn>
                    <a:cxn ang="0">
                      <a:pos x="T6" y="T7"/>
                    </a:cxn>
                    <a:cxn ang="0">
                      <a:pos x="T8" y="T9"/>
                    </a:cxn>
                    <a:cxn ang="0">
                      <a:pos x="T10" y="T11"/>
                    </a:cxn>
                  </a:cxnLst>
                  <a:rect l="0" t="0" r="r" b="b"/>
                  <a:pathLst>
                    <a:path w="23" h="164">
                      <a:moveTo>
                        <a:pt x="0" y="164"/>
                      </a:moveTo>
                      <a:lnTo>
                        <a:pt x="0" y="0"/>
                      </a:lnTo>
                      <a:lnTo>
                        <a:pt x="23" y="0"/>
                      </a:lnTo>
                      <a:lnTo>
                        <a:pt x="23" y="164"/>
                      </a:lnTo>
                      <a:lnTo>
                        <a:pt x="0" y="164"/>
                      </a:lnTo>
                      <a:lnTo>
                        <a:pt x="0" y="164"/>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113">
                  <a:extLst>
                    <a:ext uri="{FF2B5EF4-FFF2-40B4-BE49-F238E27FC236}">
                      <a16:creationId xmlns:a16="http://schemas.microsoft.com/office/drawing/2014/main" xmlns="" id="{582A9EE3-1C1E-4F06-8250-9CBBF79EB739}"/>
                    </a:ext>
                  </a:extLst>
                </p:cNvPr>
                <p:cNvSpPr>
                  <a:spLocks/>
                </p:cNvSpPr>
                <p:nvPr/>
              </p:nvSpPr>
              <p:spPr bwMode="auto">
                <a:xfrm rot="16200000">
                  <a:off x="5242745" y="1610868"/>
                  <a:ext cx="16659" cy="146929"/>
                </a:xfrm>
                <a:custGeom>
                  <a:avLst/>
                  <a:gdLst>
                    <a:gd name="T0" fmla="*/ 0 w 23"/>
                    <a:gd name="T1" fmla="*/ 195 h 195"/>
                    <a:gd name="T2" fmla="*/ 0 w 23"/>
                    <a:gd name="T3" fmla="*/ 0 h 195"/>
                    <a:gd name="T4" fmla="*/ 23 w 23"/>
                    <a:gd name="T5" fmla="*/ 0 h 195"/>
                    <a:gd name="T6" fmla="*/ 23 w 23"/>
                    <a:gd name="T7" fmla="*/ 195 h 195"/>
                    <a:gd name="T8" fmla="*/ 0 w 23"/>
                    <a:gd name="T9" fmla="*/ 195 h 195"/>
                    <a:gd name="T10" fmla="*/ 0 w 23"/>
                    <a:gd name="T11" fmla="*/ 195 h 195"/>
                  </a:gdLst>
                  <a:ahLst/>
                  <a:cxnLst>
                    <a:cxn ang="0">
                      <a:pos x="T0" y="T1"/>
                    </a:cxn>
                    <a:cxn ang="0">
                      <a:pos x="T2" y="T3"/>
                    </a:cxn>
                    <a:cxn ang="0">
                      <a:pos x="T4" y="T5"/>
                    </a:cxn>
                    <a:cxn ang="0">
                      <a:pos x="T6" y="T7"/>
                    </a:cxn>
                    <a:cxn ang="0">
                      <a:pos x="T8" y="T9"/>
                    </a:cxn>
                    <a:cxn ang="0">
                      <a:pos x="T10" y="T11"/>
                    </a:cxn>
                  </a:cxnLst>
                  <a:rect l="0" t="0" r="r" b="b"/>
                  <a:pathLst>
                    <a:path w="23" h="195">
                      <a:moveTo>
                        <a:pt x="0" y="195"/>
                      </a:moveTo>
                      <a:lnTo>
                        <a:pt x="0" y="0"/>
                      </a:lnTo>
                      <a:lnTo>
                        <a:pt x="23" y="0"/>
                      </a:lnTo>
                      <a:lnTo>
                        <a:pt x="23" y="195"/>
                      </a:lnTo>
                      <a:lnTo>
                        <a:pt x="0" y="195"/>
                      </a:lnTo>
                      <a:lnTo>
                        <a:pt x="0" y="19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Freeform 114">
                  <a:extLst>
                    <a:ext uri="{FF2B5EF4-FFF2-40B4-BE49-F238E27FC236}">
                      <a16:creationId xmlns:a16="http://schemas.microsoft.com/office/drawing/2014/main" xmlns="" id="{B03A2741-7A28-4E76-A2F3-CED80B885C1C}"/>
                    </a:ext>
                  </a:extLst>
                </p:cNvPr>
                <p:cNvSpPr>
                  <a:spLocks/>
                </p:cNvSpPr>
                <p:nvPr/>
              </p:nvSpPr>
              <p:spPr bwMode="auto">
                <a:xfrm rot="16200000">
                  <a:off x="5101732" y="1587397"/>
                  <a:ext cx="123124" cy="87404"/>
                </a:xfrm>
                <a:custGeom>
                  <a:avLst/>
                  <a:gdLst>
                    <a:gd name="T0" fmla="*/ 133 w 170"/>
                    <a:gd name="T1" fmla="*/ 102 h 116"/>
                    <a:gd name="T2" fmla="*/ 0 w 170"/>
                    <a:gd name="T3" fmla="*/ 20 h 116"/>
                    <a:gd name="T4" fmla="*/ 10 w 170"/>
                    <a:gd name="T5" fmla="*/ 0 h 116"/>
                    <a:gd name="T6" fmla="*/ 143 w 170"/>
                    <a:gd name="T7" fmla="*/ 83 h 116"/>
                    <a:gd name="T8" fmla="*/ 152 w 170"/>
                    <a:gd name="T9" fmla="*/ 69 h 116"/>
                    <a:gd name="T10" fmla="*/ 170 w 170"/>
                    <a:gd name="T11" fmla="*/ 110 h 116"/>
                    <a:gd name="T12" fmla="*/ 125 w 170"/>
                    <a:gd name="T13" fmla="*/ 116 h 116"/>
                    <a:gd name="T14" fmla="*/ 133 w 170"/>
                    <a:gd name="T15" fmla="*/ 102 h 116"/>
                    <a:gd name="T16" fmla="*/ 133 w 170"/>
                    <a:gd name="T17"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16">
                      <a:moveTo>
                        <a:pt x="133" y="102"/>
                      </a:moveTo>
                      <a:lnTo>
                        <a:pt x="0" y="20"/>
                      </a:lnTo>
                      <a:lnTo>
                        <a:pt x="10" y="0"/>
                      </a:lnTo>
                      <a:lnTo>
                        <a:pt x="143" y="83"/>
                      </a:lnTo>
                      <a:lnTo>
                        <a:pt x="152" y="69"/>
                      </a:lnTo>
                      <a:lnTo>
                        <a:pt x="170" y="110"/>
                      </a:lnTo>
                      <a:lnTo>
                        <a:pt x="125" y="116"/>
                      </a:lnTo>
                      <a:lnTo>
                        <a:pt x="133" y="102"/>
                      </a:lnTo>
                      <a:lnTo>
                        <a:pt x="133" y="102"/>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54" name="组合 161">
              <a:extLst>
                <a:ext uri="{FF2B5EF4-FFF2-40B4-BE49-F238E27FC236}">
                  <a16:creationId xmlns:a16="http://schemas.microsoft.com/office/drawing/2014/main" xmlns="" id="{452FDE3B-1A2D-48C8-BA13-EEB0E0FF09EA}"/>
                </a:ext>
              </a:extLst>
            </p:cNvPr>
            <p:cNvGrpSpPr/>
            <p:nvPr/>
          </p:nvGrpSpPr>
          <p:grpSpPr>
            <a:xfrm>
              <a:off x="3810237" y="1605568"/>
              <a:ext cx="297796" cy="252314"/>
              <a:chOff x="1814513" y="2640013"/>
              <a:chExt cx="933450" cy="731837"/>
            </a:xfrm>
            <a:solidFill>
              <a:srgbClr val="0070C0">
                <a:lumMod val="60000"/>
                <a:lumOff val="40000"/>
              </a:srgbClr>
            </a:solidFill>
          </p:grpSpPr>
          <p:sp>
            <p:nvSpPr>
              <p:cNvPr id="255" name="Freeform 15">
                <a:extLst>
                  <a:ext uri="{FF2B5EF4-FFF2-40B4-BE49-F238E27FC236}">
                    <a16:creationId xmlns:a16="http://schemas.microsoft.com/office/drawing/2014/main" xmlns="" id="{044577E1-644C-46A7-A174-4DCBD5A7E886}"/>
                  </a:ext>
                </a:extLst>
              </p:cNvPr>
              <p:cNvSpPr>
                <a:spLocks noEditPoints="1"/>
              </p:cNvSpPr>
              <p:nvPr/>
            </p:nvSpPr>
            <p:spPr bwMode="auto">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16">
                <a:extLst>
                  <a:ext uri="{FF2B5EF4-FFF2-40B4-BE49-F238E27FC236}">
                    <a16:creationId xmlns:a16="http://schemas.microsoft.com/office/drawing/2014/main" xmlns="" id="{445D8845-8D99-4179-82F2-8B15428AF698}"/>
                  </a:ext>
                </a:extLst>
              </p:cNvPr>
              <p:cNvSpPr>
                <a:spLocks/>
              </p:cNvSpPr>
              <p:nvPr/>
            </p:nvSpPr>
            <p:spPr bwMode="auto">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17">
                <a:extLst>
                  <a:ext uri="{FF2B5EF4-FFF2-40B4-BE49-F238E27FC236}">
                    <a16:creationId xmlns:a16="http://schemas.microsoft.com/office/drawing/2014/main" xmlns="" id="{3827DF60-93C2-4953-B4A2-8B0CC67A59C5}"/>
                  </a:ext>
                </a:extLst>
              </p:cNvPr>
              <p:cNvSpPr>
                <a:spLocks/>
              </p:cNvSpPr>
              <p:nvPr/>
            </p:nvSpPr>
            <p:spPr bwMode="auto">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18">
                <a:extLst>
                  <a:ext uri="{FF2B5EF4-FFF2-40B4-BE49-F238E27FC236}">
                    <a16:creationId xmlns:a16="http://schemas.microsoft.com/office/drawing/2014/main" xmlns="" id="{4E85936B-B480-4FB3-B6BD-CD758A8C0EA8}"/>
                  </a:ext>
                </a:extLst>
              </p:cNvPr>
              <p:cNvSpPr>
                <a:spLocks noEditPoints="1"/>
              </p:cNvSpPr>
              <p:nvPr/>
            </p:nvSpPr>
            <p:spPr bwMode="auto">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19">
                <a:extLst>
                  <a:ext uri="{FF2B5EF4-FFF2-40B4-BE49-F238E27FC236}">
                    <a16:creationId xmlns:a16="http://schemas.microsoft.com/office/drawing/2014/main" xmlns="" id="{17EA44FA-5C44-4B02-954F-EAE8DDAE3B4A}"/>
                  </a:ext>
                </a:extLst>
              </p:cNvPr>
              <p:cNvSpPr>
                <a:spLocks/>
              </p:cNvSpPr>
              <p:nvPr/>
            </p:nvSpPr>
            <p:spPr bwMode="auto">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20">
                <a:extLst>
                  <a:ext uri="{FF2B5EF4-FFF2-40B4-BE49-F238E27FC236}">
                    <a16:creationId xmlns:a16="http://schemas.microsoft.com/office/drawing/2014/main" xmlns="" id="{9CBF9039-F641-4F74-AB29-E2436D390357}"/>
                  </a:ext>
                </a:extLst>
              </p:cNvPr>
              <p:cNvSpPr>
                <a:spLocks/>
              </p:cNvSpPr>
              <p:nvPr/>
            </p:nvSpPr>
            <p:spPr bwMode="auto">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21">
                <a:extLst>
                  <a:ext uri="{FF2B5EF4-FFF2-40B4-BE49-F238E27FC236}">
                    <a16:creationId xmlns:a16="http://schemas.microsoft.com/office/drawing/2014/main" xmlns="" id="{6F394E3D-47F4-4BC5-9503-4ACFF3F742C4}"/>
                  </a:ext>
                </a:extLst>
              </p:cNvPr>
              <p:cNvSpPr>
                <a:spLocks/>
              </p:cNvSpPr>
              <p:nvPr/>
            </p:nvSpPr>
            <p:spPr bwMode="auto">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22">
                <a:extLst>
                  <a:ext uri="{FF2B5EF4-FFF2-40B4-BE49-F238E27FC236}">
                    <a16:creationId xmlns:a16="http://schemas.microsoft.com/office/drawing/2014/main" xmlns="" id="{AF9F9228-8E3F-45A3-8148-2777D0B72F7F}"/>
                  </a:ext>
                </a:extLst>
              </p:cNvPr>
              <p:cNvSpPr>
                <a:spLocks/>
              </p:cNvSpPr>
              <p:nvPr/>
            </p:nvSpPr>
            <p:spPr bwMode="auto">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23">
                <a:extLst>
                  <a:ext uri="{FF2B5EF4-FFF2-40B4-BE49-F238E27FC236}">
                    <a16:creationId xmlns:a16="http://schemas.microsoft.com/office/drawing/2014/main" xmlns="" id="{984AE27F-1474-4160-A0AC-816364AE131E}"/>
                  </a:ext>
                </a:extLst>
              </p:cNvPr>
              <p:cNvSpPr>
                <a:spLocks/>
              </p:cNvSpPr>
              <p:nvPr/>
            </p:nvSpPr>
            <p:spPr bwMode="auto">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4" name="弧形 263">
              <a:extLst>
                <a:ext uri="{FF2B5EF4-FFF2-40B4-BE49-F238E27FC236}">
                  <a16:creationId xmlns:a16="http://schemas.microsoft.com/office/drawing/2014/main" xmlns="" id="{6E9AA135-89B7-49A5-81F5-985444BC7118}"/>
                </a:ext>
              </a:extLst>
            </p:cNvPr>
            <p:cNvSpPr>
              <a:spLocks noChangeAspect="1"/>
            </p:cNvSpPr>
            <p:nvPr/>
          </p:nvSpPr>
          <p:spPr>
            <a:xfrm>
              <a:off x="3973156" y="1588945"/>
              <a:ext cx="754094" cy="747311"/>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弧形 264">
              <a:extLst>
                <a:ext uri="{FF2B5EF4-FFF2-40B4-BE49-F238E27FC236}">
                  <a16:creationId xmlns:a16="http://schemas.microsoft.com/office/drawing/2014/main" xmlns="" id="{151DC4A9-CE80-4261-8826-E256D6F6E578}"/>
                </a:ext>
              </a:extLst>
            </p:cNvPr>
            <p:cNvSpPr>
              <a:spLocks noChangeAspect="1"/>
            </p:cNvSpPr>
            <p:nvPr/>
          </p:nvSpPr>
          <p:spPr>
            <a:xfrm>
              <a:off x="4922453" y="1572775"/>
              <a:ext cx="777821" cy="758427"/>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4">
              <a:extLst>
                <a:ext uri="{FF2B5EF4-FFF2-40B4-BE49-F238E27FC236}">
                  <a16:creationId xmlns:a16="http://schemas.microsoft.com/office/drawing/2014/main" xmlns="" id="{12243DEE-1350-427F-A2E4-66619D7FB3DE}"/>
                </a:ext>
              </a:extLst>
            </p:cNvPr>
            <p:cNvSpPr>
              <a:spLocks noEditPoints="1"/>
            </p:cNvSpPr>
            <p:nvPr/>
          </p:nvSpPr>
          <p:spPr bwMode="auto">
            <a:xfrm>
              <a:off x="4742559" y="1603593"/>
              <a:ext cx="309896" cy="25807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0070C0">
                <a:lumMod val="60000"/>
                <a:lumOff val="40000"/>
              </a:srgbClr>
            </a:solidFill>
            <a:ln w="9525">
              <a:noFill/>
              <a:round/>
              <a:headEnd/>
              <a:tailEnd/>
            </a:ln>
          </p:spPr>
          <p:txBody>
            <a:bodyPr vert="horz" wrap="square" lIns="91376" tIns="45688" rIns="91376" bIns="45688" numCol="1" anchor="t" anchorCtr="0" compatLnSpc="1">
              <a:prstTxWarp prst="textNoShape">
                <a:avLst/>
              </a:prstTxWarp>
            </a:bodyPr>
            <a:lstStyle/>
            <a:p>
              <a:pPr defTabSz="914035" fontAlgn="ctr">
                <a:spcBef>
                  <a:spcPct val="0"/>
                </a:spcBef>
                <a:spcAft>
                  <a:spcPct val="0"/>
                </a:spcAft>
                <a:defRPr/>
              </a:pPr>
              <a:endParaRPr lang="en-US" altLang="zh-CN" sz="1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矩形 297"/>
            <p:cNvSpPr/>
            <p:nvPr/>
          </p:nvSpPr>
          <p:spPr>
            <a:xfrm>
              <a:off x="1393632" y="5368846"/>
              <a:ext cx="4508142" cy="231033"/>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矩形 298"/>
            <p:cNvSpPr/>
            <p:nvPr/>
          </p:nvSpPr>
          <p:spPr>
            <a:xfrm>
              <a:off x="1148504" y="6306744"/>
              <a:ext cx="4947496" cy="22882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Underlay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25">
              <a:extLst>
                <a:ext uri="{FF2B5EF4-FFF2-40B4-BE49-F238E27FC236}">
                  <a16:creationId xmlns:a16="http://schemas.microsoft.com/office/drawing/2014/main" xmlns="" id="{0FF67F58-6D5E-4161-B652-95F0DF445BE6}"/>
                </a:ext>
              </a:extLst>
            </p:cNvPr>
            <p:cNvSpPr txBox="1">
              <a:spLocks noChangeArrowheads="1"/>
            </p:cNvSpPr>
            <p:nvPr/>
          </p:nvSpPr>
          <p:spPr bwMode="auto">
            <a:xfrm>
              <a:off x="3934506" y="1712016"/>
              <a:ext cx="829995" cy="600124"/>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80" name="图片 279">
            <a:extLst>
              <a:ext uri="{FF2B5EF4-FFF2-40B4-BE49-F238E27FC236}">
                <a16:creationId xmlns:a16="http://schemas.microsoft.com/office/drawing/2014/main" xmlns="" id="{4D5133BB-5AB4-4663-A6BB-58F3478A026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48078" y="3133199"/>
            <a:ext cx="794498" cy="451637"/>
          </a:xfrm>
          <a:prstGeom prst="rect">
            <a:avLst/>
          </a:prstGeom>
        </p:spPr>
      </p:pic>
      <p:sp>
        <p:nvSpPr>
          <p:cNvPr id="282" name="圆角矩形 832">
            <a:extLst>
              <a:ext uri="{FF2B5EF4-FFF2-40B4-BE49-F238E27FC236}">
                <a16:creationId xmlns:a16="http://schemas.microsoft.com/office/drawing/2014/main" xmlns="" id="{C04138E9-A53D-4038-9CBF-6F07D43FCE80}"/>
              </a:ext>
            </a:extLst>
          </p:cNvPr>
          <p:cNvSpPr/>
          <p:nvPr/>
        </p:nvSpPr>
        <p:spPr bwMode="auto">
          <a:xfrm>
            <a:off x="6080534" y="5082880"/>
            <a:ext cx="867050" cy="1347534"/>
          </a:xfrm>
          <a:prstGeom prst="roundRect">
            <a:avLst>
              <a:gd name="adj" fmla="val 4536"/>
            </a:avLst>
          </a:prstGeom>
          <a:solidFill>
            <a:srgbClr val="00B0F0"/>
          </a:solidFill>
          <a:ln w="6350" cap="flat" cmpd="sng" algn="ctr">
            <a:solidFill>
              <a:srgbClr val="99DFF9"/>
            </a:solid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Ultra-broadband</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connection</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3255586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矩形 166">
            <a:extLst>
              <a:ext uri="{FF2B5EF4-FFF2-40B4-BE49-F238E27FC236}">
                <a16:creationId xmlns:a16="http://schemas.microsoft.com/office/drawing/2014/main" xmlns="" id="{C79DFC93-6776-4216-8CA5-0ADF5A2847BA}"/>
              </a:ext>
            </a:extLst>
          </p:cNvPr>
          <p:cNvSpPr/>
          <p:nvPr/>
        </p:nvSpPr>
        <p:spPr>
          <a:xfrm>
            <a:off x="893289" y="4179510"/>
            <a:ext cx="10038037" cy="119949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158">
            <a:extLst>
              <a:ext uri="{FF2B5EF4-FFF2-40B4-BE49-F238E27FC236}">
                <a16:creationId xmlns:a16="http://schemas.microsoft.com/office/drawing/2014/main" xmlns="" id="{9EE52217-DE4F-46F8-A228-71A0096A1855}"/>
              </a:ext>
            </a:extLst>
          </p:cNvPr>
          <p:cNvSpPr/>
          <p:nvPr/>
        </p:nvSpPr>
        <p:spPr bwMode="auto">
          <a:xfrm>
            <a:off x="2045835" y="4501377"/>
            <a:ext cx="8050292" cy="804042"/>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 name="Shape 377">
            <a:extLst>
              <a:ext uri="{FF2B5EF4-FFF2-40B4-BE49-F238E27FC236}">
                <a16:creationId xmlns:a16="http://schemas.microsoft.com/office/drawing/2014/main" xmlns="" id="{82424068-61DB-48B7-803A-86EC3A06F88E}"/>
              </a:ext>
            </a:extLst>
          </p:cNvPr>
          <p:cNvSpPr/>
          <p:nvPr/>
        </p:nvSpPr>
        <p:spPr>
          <a:xfrm>
            <a:off x="3448614" y="4215460"/>
            <a:ext cx="4755166" cy="264615"/>
          </a:xfrm>
          <a:prstGeom prst="rect">
            <a:avLst/>
          </a:prstGeom>
          <a:solidFill>
            <a:srgbClr val="F4FBFE"/>
          </a:solidFill>
          <a:ln w="12700">
            <a:noFill/>
            <a:prstDash val="dash"/>
            <a:miter lim="400000"/>
          </a:ln>
          <a:extLst>
            <a:ext uri="{C572A759-6A51-4108-AA02-DFA0A04FC94B}">
              <ma14:wrappingTextBoxFlag xmlns="" xmlns:ma14="http://schemas.microsoft.com/office/mac/drawingml/2011/main" val="1"/>
            </a:ext>
          </a:extLst>
        </p:spPr>
        <p:txBody>
          <a:bodyPr wrap="square" lIns="115774" tIns="115774" rIns="115774" bIns="115774" anchor="ctr">
            <a:no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hangingPunct="0">
              <a:lnSpc>
                <a:spcPct val="100000"/>
              </a:lnSpc>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NETCONF/YANG/Telemetry/Syslog/SNMP/</a:t>
            </a: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NetStream</a:t>
            </a:r>
            <a:endParaRPr lang="en-US" altLang="zh-CN" sz="1200" b="0" kern="0"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文本框 18">
            <a:extLst>
              <a:ext uri="{FF2B5EF4-FFF2-40B4-BE49-F238E27FC236}">
                <a16:creationId xmlns:a16="http://schemas.microsoft.com/office/drawing/2014/main" xmlns="" id="{C3681C8F-CAF2-40E5-AC7A-B72A81EBE111}"/>
              </a:ext>
            </a:extLst>
          </p:cNvPr>
          <p:cNvSpPr txBox="1"/>
          <p:nvPr/>
        </p:nvSpPr>
        <p:spPr>
          <a:xfrm>
            <a:off x="6728419" y="5039999"/>
            <a:ext cx="659581"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p>
        </p:txBody>
      </p:sp>
      <p:pic>
        <p:nvPicPr>
          <p:cNvPr id="22" name="图片 21" descr="接入交换机.png">
            <a:extLst>
              <a:ext uri="{FF2B5EF4-FFF2-40B4-BE49-F238E27FC236}">
                <a16:creationId xmlns:a16="http://schemas.microsoft.com/office/drawing/2014/main" xmlns="" id="{6A8E1E46-4E37-429C-A8BF-4EEB8AC77751}"/>
              </a:ext>
            </a:extLst>
          </p:cNvPr>
          <p:cNvPicPr>
            <a:picLocks noChangeAspect="1"/>
          </p:cNvPicPr>
          <p:nvPr/>
        </p:nvPicPr>
        <p:blipFill>
          <a:blip r:embed="rId3" cstate="print"/>
          <a:stretch>
            <a:fillRect/>
          </a:stretch>
        </p:blipFill>
        <p:spPr>
          <a:xfrm>
            <a:off x="6791932" y="4622558"/>
            <a:ext cx="540000" cy="441818"/>
          </a:xfrm>
          <a:prstGeom prst="rect">
            <a:avLst/>
          </a:prstGeom>
          <a:effectLst/>
        </p:spPr>
      </p:pic>
      <p:sp>
        <p:nvSpPr>
          <p:cNvPr id="17" name="文本框 16">
            <a:extLst>
              <a:ext uri="{FF2B5EF4-FFF2-40B4-BE49-F238E27FC236}">
                <a16:creationId xmlns:a16="http://schemas.microsoft.com/office/drawing/2014/main" xmlns="" id="{BD89062E-A419-4DF5-AF93-550A590A6EF4}"/>
              </a:ext>
            </a:extLst>
          </p:cNvPr>
          <p:cNvSpPr txBox="1"/>
          <p:nvPr/>
        </p:nvSpPr>
        <p:spPr>
          <a:xfrm>
            <a:off x="2761563" y="5039999"/>
            <a:ext cx="744287"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23" name="图片 22" descr="防火墙.png">
            <a:extLst>
              <a:ext uri="{FF2B5EF4-FFF2-40B4-BE49-F238E27FC236}">
                <a16:creationId xmlns:a16="http://schemas.microsoft.com/office/drawing/2014/main" xmlns="" id="{C6AFD5AC-97CA-4E74-BB0A-2106677B975D}"/>
              </a:ext>
            </a:extLst>
          </p:cNvPr>
          <p:cNvPicPr>
            <a:picLocks noChangeAspect="1"/>
          </p:cNvPicPr>
          <p:nvPr/>
        </p:nvPicPr>
        <p:blipFill>
          <a:blip r:embed="rId4" cstate="print"/>
          <a:stretch>
            <a:fillRect/>
          </a:stretch>
        </p:blipFill>
        <p:spPr>
          <a:xfrm>
            <a:off x="2854014" y="4614262"/>
            <a:ext cx="540000" cy="441818"/>
          </a:xfrm>
          <a:prstGeom prst="rect">
            <a:avLst/>
          </a:prstGeom>
          <a:effectLst/>
        </p:spPr>
      </p:pic>
      <p:sp>
        <p:nvSpPr>
          <p:cNvPr id="20" name="文本框 19">
            <a:extLst>
              <a:ext uri="{FF2B5EF4-FFF2-40B4-BE49-F238E27FC236}">
                <a16:creationId xmlns:a16="http://schemas.microsoft.com/office/drawing/2014/main" xmlns="" id="{654A941B-12D4-4DC5-A468-E96F250E3671}"/>
              </a:ext>
            </a:extLst>
          </p:cNvPr>
          <p:cNvSpPr txBox="1"/>
          <p:nvPr/>
        </p:nvSpPr>
        <p:spPr>
          <a:xfrm>
            <a:off x="8581822" y="5039999"/>
            <a:ext cx="1416960"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WLAN AP</a:t>
            </a:r>
          </a:p>
        </p:txBody>
      </p:sp>
      <p:pic>
        <p:nvPicPr>
          <p:cNvPr id="24" name="图片 23" descr="AP.png">
            <a:extLst>
              <a:ext uri="{FF2B5EF4-FFF2-40B4-BE49-F238E27FC236}">
                <a16:creationId xmlns:a16="http://schemas.microsoft.com/office/drawing/2014/main" xmlns="" id="{FAD78794-EE94-4E31-B20C-24DDEA1057DE}"/>
              </a:ext>
            </a:extLst>
          </p:cNvPr>
          <p:cNvPicPr>
            <a:picLocks noChangeAspect="1"/>
          </p:cNvPicPr>
          <p:nvPr/>
        </p:nvPicPr>
        <p:blipFill>
          <a:blip r:embed="rId5" cstate="print"/>
          <a:stretch>
            <a:fillRect/>
          </a:stretch>
        </p:blipFill>
        <p:spPr>
          <a:xfrm>
            <a:off x="9010217" y="4614463"/>
            <a:ext cx="540000" cy="441818"/>
          </a:xfrm>
          <a:prstGeom prst="rect">
            <a:avLst/>
          </a:prstGeom>
          <a:effectLst/>
        </p:spPr>
      </p:pic>
      <p:sp>
        <p:nvSpPr>
          <p:cNvPr id="18" name="文本框 17">
            <a:extLst>
              <a:ext uri="{FF2B5EF4-FFF2-40B4-BE49-F238E27FC236}">
                <a16:creationId xmlns:a16="http://schemas.microsoft.com/office/drawing/2014/main" xmlns="" id="{23753D59-CDA4-476B-BB02-124DD90ECA0F}"/>
              </a:ext>
            </a:extLst>
          </p:cNvPr>
          <p:cNvSpPr txBox="1"/>
          <p:nvPr/>
        </p:nvSpPr>
        <p:spPr>
          <a:xfrm>
            <a:off x="4818317" y="5039999"/>
            <a:ext cx="609509"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AR</a:t>
            </a:r>
          </a:p>
        </p:txBody>
      </p:sp>
      <p:pic>
        <p:nvPicPr>
          <p:cNvPr id="25" name="Picture 12" descr="E:\2016.01\1.12 扁平化图标\蓝色\AR-蓝色最新-40.png">
            <a:extLst>
              <a:ext uri="{FF2B5EF4-FFF2-40B4-BE49-F238E27FC236}">
                <a16:creationId xmlns:a16="http://schemas.microsoft.com/office/drawing/2014/main" xmlns="" id="{E2A85014-4FAB-4980-8E2B-941DA59652F9}"/>
              </a:ext>
            </a:extLst>
          </p:cNvPr>
          <p:cNvPicPr>
            <a:picLocks noChangeAspect="1" noChangeArrowheads="1"/>
          </p:cNvPicPr>
          <p:nvPr/>
        </p:nvPicPr>
        <p:blipFill>
          <a:blip r:embed="rId6" cstate="print"/>
          <a:srcRect/>
          <a:stretch>
            <a:fillRect/>
          </a:stretch>
        </p:blipFill>
        <p:spPr bwMode="auto">
          <a:xfrm>
            <a:off x="4855885" y="4622755"/>
            <a:ext cx="540000" cy="441818"/>
          </a:xfrm>
          <a:prstGeom prst="rect">
            <a:avLst/>
          </a:prstGeom>
          <a:noFill/>
          <a:effectLst/>
        </p:spPr>
      </p:pic>
      <p:sp>
        <p:nvSpPr>
          <p:cNvPr id="101" name="椭圆 100">
            <a:extLst>
              <a:ext uri="{FF2B5EF4-FFF2-40B4-BE49-F238E27FC236}">
                <a16:creationId xmlns:a16="http://schemas.microsoft.com/office/drawing/2014/main" xmlns="" id="{517EF3C1-83F4-40E2-8CC6-E7891437D4E6}"/>
              </a:ext>
            </a:extLst>
          </p:cNvPr>
          <p:cNvSpPr/>
          <p:nvPr/>
        </p:nvSpPr>
        <p:spPr>
          <a:xfrm>
            <a:off x="3686550" y="4272257"/>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12" name="文本框 111">
            <a:extLst>
              <a:ext uri="{FF2B5EF4-FFF2-40B4-BE49-F238E27FC236}">
                <a16:creationId xmlns:a16="http://schemas.microsoft.com/office/drawing/2014/main" xmlns="" id="{A244A975-1976-42A9-A5A9-15872AEFA8E9}"/>
              </a:ext>
            </a:extLst>
          </p:cNvPr>
          <p:cNvSpPr txBox="1"/>
          <p:nvPr/>
        </p:nvSpPr>
        <p:spPr>
          <a:xfrm>
            <a:off x="928184" y="4482878"/>
            <a:ext cx="1080623"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sp>
        <p:nvSpPr>
          <p:cNvPr id="3" name="标题 2">
            <a:extLst>
              <a:ext uri="{FF2B5EF4-FFF2-40B4-BE49-F238E27FC236}">
                <a16:creationId xmlns:a16="http://schemas.microsoft.com/office/drawing/2014/main" xmlns="" id="{1A6E7AE0-CCB3-4977-A46F-02AB9275DFEA}"/>
              </a:ext>
            </a:extLst>
          </p:cNvPr>
          <p:cNvSpPr>
            <a:spLocks noGrp="1"/>
          </p:cNvSpPr>
          <p:nvPr>
            <p:ph type="title"/>
          </p:nvPr>
        </p:nvSpPr>
        <p:spPr/>
        <p:txBody>
          <a:bodyPr/>
          <a:lstStyle/>
          <a:p>
            <a:r>
              <a:rPr lang="en-US" dirty="0" err="1">
                <a:latin typeface="Huawei Sans" panose="020C0503030203020204" pitchFamily="34" charset="0"/>
                <a:ea typeface="方正兰亭黑简体" panose="02000000000000000000" pitchFamily="2" charset="-122"/>
                <a:sym typeface="Huawei Sans" panose="020C0503030203020204" pitchFamily="34" charset="0"/>
              </a:rPr>
              <a:t>CloudCampus</a:t>
            </a:r>
            <a:r>
              <a:rPr lang="en-US" dirty="0">
                <a:latin typeface="Huawei Sans" panose="020C0503030203020204" pitchFamily="34" charset="0"/>
                <a:ea typeface="方正兰亭黑简体" panose="02000000000000000000" pitchFamily="2" charset="-122"/>
                <a:sym typeface="Huawei Sans" panose="020C0503030203020204" pitchFamily="34" charset="0"/>
              </a:rPr>
              <a:t> Capability Openness Panorama</a:t>
            </a:r>
          </a:p>
        </p:txBody>
      </p:sp>
      <p:sp>
        <p:nvSpPr>
          <p:cNvPr id="165" name="矩形 164">
            <a:extLst>
              <a:ext uri="{FF2B5EF4-FFF2-40B4-BE49-F238E27FC236}">
                <a16:creationId xmlns:a16="http://schemas.microsoft.com/office/drawing/2014/main" xmlns="" id="{659DFDE4-177D-4BB1-9601-8EB95C4E2487}"/>
              </a:ext>
            </a:extLst>
          </p:cNvPr>
          <p:cNvSpPr/>
          <p:nvPr/>
        </p:nvSpPr>
        <p:spPr>
          <a:xfrm>
            <a:off x="900909" y="1242162"/>
            <a:ext cx="10038037" cy="1556535"/>
          </a:xfrm>
          <a:prstGeom prst="rect">
            <a:avLst/>
          </a:prstGeom>
          <a:solidFill>
            <a:srgbClr val="FFFFCC"/>
          </a:solidFill>
          <a:ln>
            <a:solidFill>
              <a:srgbClr val="FFD2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xmlns="" id="{8A9FFB34-6BEE-417D-89EC-15146B8FC778}"/>
              </a:ext>
            </a:extLst>
          </p:cNvPr>
          <p:cNvSpPr txBox="1"/>
          <p:nvPr/>
        </p:nvSpPr>
        <p:spPr>
          <a:xfrm>
            <a:off x="917686" y="1421786"/>
            <a:ext cx="1408640"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Application layer</a:t>
            </a:r>
          </a:p>
        </p:txBody>
      </p:sp>
      <p:sp>
        <p:nvSpPr>
          <p:cNvPr id="36" name="文本框 35">
            <a:extLst>
              <a:ext uri="{FF2B5EF4-FFF2-40B4-BE49-F238E27FC236}">
                <a16:creationId xmlns:a16="http://schemas.microsoft.com/office/drawing/2014/main" xmlns="" id="{97FEA811-2E4B-4568-98F5-17EB38166AF4}"/>
              </a:ext>
            </a:extLst>
          </p:cNvPr>
          <p:cNvSpPr txBox="1"/>
          <p:nvPr/>
        </p:nvSpPr>
        <p:spPr>
          <a:xfrm>
            <a:off x="956088" y="2262201"/>
            <a:ext cx="965708" cy="461665"/>
          </a:xfrm>
          <a:prstGeom prst="rect">
            <a:avLst/>
          </a:prstGeom>
          <a:solidFill>
            <a:srgbClr val="EC7061"/>
          </a:solidFill>
        </p:spPr>
        <p:txBody>
          <a:bodyPr wrap="square" rtlCol="0">
            <a:spAutoFit/>
          </a:bodyPr>
          <a:lstStyle/>
          <a:p>
            <a:pPr 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Industry focused</a:t>
            </a:r>
          </a:p>
        </p:txBody>
      </p:sp>
      <p:sp>
        <p:nvSpPr>
          <p:cNvPr id="73" name="文本框 225">
            <a:extLst>
              <a:ext uri="{FF2B5EF4-FFF2-40B4-BE49-F238E27FC236}">
                <a16:creationId xmlns:a16="http://schemas.microsoft.com/office/drawing/2014/main" xmlns="" id="{87C8A0EB-96F2-4B29-839B-4A1293D884C7}"/>
              </a:ext>
            </a:extLst>
          </p:cNvPr>
          <p:cNvSpPr txBox="1">
            <a:spLocks noChangeArrowheads="1"/>
          </p:cNvSpPr>
          <p:nvPr/>
        </p:nvSpPr>
        <p:spPr bwMode="auto">
          <a:xfrm>
            <a:off x="2781033" y="1431164"/>
            <a:ext cx="541450"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弧形 73">
            <a:extLst>
              <a:ext uri="{FF2B5EF4-FFF2-40B4-BE49-F238E27FC236}">
                <a16:creationId xmlns:a16="http://schemas.microsoft.com/office/drawing/2014/main" xmlns="" id="{EE9980B7-BDDB-432F-9602-F1E331F6265B}"/>
              </a:ext>
            </a:extLst>
          </p:cNvPr>
          <p:cNvSpPr>
            <a:spLocks noChangeAspect="1"/>
          </p:cNvSpPr>
          <p:nvPr/>
        </p:nvSpPr>
        <p:spPr>
          <a:xfrm>
            <a:off x="2714299" y="1246276"/>
            <a:ext cx="626672" cy="626672"/>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35">
            <a:extLst>
              <a:ext uri="{FF2B5EF4-FFF2-40B4-BE49-F238E27FC236}">
                <a16:creationId xmlns:a16="http://schemas.microsoft.com/office/drawing/2014/main" xmlns="" id="{05A36BF3-49DB-4FDE-9805-7D02D8DD5A8D}"/>
              </a:ext>
            </a:extLst>
          </p:cNvPr>
          <p:cNvSpPr>
            <a:spLocks noEditPoints="1"/>
          </p:cNvSpPr>
          <p:nvPr/>
        </p:nvSpPr>
        <p:spPr bwMode="auto">
          <a:xfrm>
            <a:off x="2689284" y="1421786"/>
            <a:ext cx="157735" cy="9709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bg2">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lumMod val="95000"/>
                  <a:lumOff val="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AutoShape 97">
            <a:extLst>
              <a:ext uri="{FF2B5EF4-FFF2-40B4-BE49-F238E27FC236}">
                <a16:creationId xmlns:a16="http://schemas.microsoft.com/office/drawing/2014/main" xmlns="" id="{8C247049-9732-49B7-B2E6-AFC04C988CD1}"/>
              </a:ext>
            </a:extLst>
          </p:cNvPr>
          <p:cNvSpPr>
            <a:spLocks/>
          </p:cNvSpPr>
          <p:nvPr/>
        </p:nvSpPr>
        <p:spPr bwMode="auto">
          <a:xfrm>
            <a:off x="2651781" y="1358948"/>
            <a:ext cx="224743" cy="222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2">
              <a:lumMod val="50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a:extLst>
              <a:ext uri="{FF2B5EF4-FFF2-40B4-BE49-F238E27FC236}">
                <a16:creationId xmlns:a16="http://schemas.microsoft.com/office/drawing/2014/main" xmlns="" id="{3FCE8783-4062-40D9-A79B-8AA5AD8C6C77}"/>
              </a:ext>
            </a:extLst>
          </p:cNvPr>
          <p:cNvSpPr txBox="1"/>
          <p:nvPr/>
        </p:nvSpPr>
        <p:spPr>
          <a:xfrm>
            <a:off x="1938352" y="1805849"/>
            <a:ext cx="2038893"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accounting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and monitoring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 analysis</a:t>
            </a:r>
          </a:p>
        </p:txBody>
      </p:sp>
      <p:sp>
        <p:nvSpPr>
          <p:cNvPr id="37" name="文本框 225">
            <a:extLst>
              <a:ext uri="{FF2B5EF4-FFF2-40B4-BE49-F238E27FC236}">
                <a16:creationId xmlns:a16="http://schemas.microsoft.com/office/drawing/2014/main" xmlns="" id="{9AFE22B6-F8E8-4927-ACCC-F49156319198}"/>
              </a:ext>
            </a:extLst>
          </p:cNvPr>
          <p:cNvSpPr txBox="1">
            <a:spLocks noChangeArrowheads="1"/>
          </p:cNvSpPr>
          <p:nvPr/>
        </p:nvSpPr>
        <p:spPr bwMode="auto">
          <a:xfrm>
            <a:off x="4058037" y="1428734"/>
            <a:ext cx="825369"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Business</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a:extLst>
              <a:ext uri="{FF2B5EF4-FFF2-40B4-BE49-F238E27FC236}">
                <a16:creationId xmlns:a16="http://schemas.microsoft.com/office/drawing/2014/main" xmlns="" id="{D6DA44CF-D83E-4EBD-9B78-3410A793E092}"/>
              </a:ext>
            </a:extLst>
          </p:cNvPr>
          <p:cNvSpPr txBox="1"/>
          <p:nvPr/>
        </p:nvSpPr>
        <p:spPr>
          <a:xfrm>
            <a:off x="3660255" y="1818206"/>
            <a:ext cx="1830799"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Marketing reach</a:t>
            </a:r>
          </a:p>
        </p:txBody>
      </p:sp>
      <p:sp>
        <p:nvSpPr>
          <p:cNvPr id="38" name="文本框 225">
            <a:extLst>
              <a:ext uri="{FF2B5EF4-FFF2-40B4-BE49-F238E27FC236}">
                <a16:creationId xmlns:a16="http://schemas.microsoft.com/office/drawing/2014/main" xmlns="" id="{2AADEC20-2E0E-450B-9A19-68018E962DCA}"/>
              </a:ext>
            </a:extLst>
          </p:cNvPr>
          <p:cNvSpPr txBox="1">
            <a:spLocks noChangeArrowheads="1"/>
          </p:cNvSpPr>
          <p:nvPr/>
        </p:nvSpPr>
        <p:spPr bwMode="auto">
          <a:xfrm>
            <a:off x="5653530" y="1362234"/>
            <a:ext cx="754563" cy="461661"/>
          </a:xfrm>
          <a:prstGeom prst="rect">
            <a:avLst/>
          </a:prstGeom>
          <a:noFill/>
          <a:ln w="9525">
            <a:noFill/>
            <a:miter lim="800000"/>
            <a:headEnd/>
            <a:tailEnd/>
          </a:ln>
        </p:spPr>
        <p:txBody>
          <a:bodyPr wrap="square" lIns="91436" tIns="45718" rIns="91436" bIns="45718" anchor="ctr" anchorCtr="0">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Education</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弧形 47">
            <a:extLst>
              <a:ext uri="{FF2B5EF4-FFF2-40B4-BE49-F238E27FC236}">
                <a16:creationId xmlns:a16="http://schemas.microsoft.com/office/drawing/2014/main" xmlns="" id="{EAD432DC-6F78-4C96-996C-5ECA674379D0}"/>
              </a:ext>
            </a:extLst>
          </p:cNvPr>
          <p:cNvSpPr>
            <a:spLocks noChangeAspect="1"/>
          </p:cNvSpPr>
          <p:nvPr/>
        </p:nvSpPr>
        <p:spPr>
          <a:xfrm>
            <a:off x="5667727" y="1239603"/>
            <a:ext cx="679351" cy="642079"/>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08">
            <a:extLst>
              <a:ext uri="{FF2B5EF4-FFF2-40B4-BE49-F238E27FC236}">
                <a16:creationId xmlns:a16="http://schemas.microsoft.com/office/drawing/2014/main" xmlns="" id="{7FCFF983-AF7F-49D2-A0B1-41180CF68597}"/>
              </a:ext>
            </a:extLst>
          </p:cNvPr>
          <p:cNvSpPr>
            <a:spLocks/>
          </p:cNvSpPr>
          <p:nvPr/>
        </p:nvSpPr>
        <p:spPr bwMode="auto">
          <a:xfrm rot="16200000">
            <a:off x="5489702" y="1305251"/>
            <a:ext cx="224520" cy="317215"/>
          </a:xfrm>
          <a:custGeom>
            <a:avLst/>
            <a:gdLst>
              <a:gd name="T0" fmla="*/ 0 w 152"/>
              <a:gd name="T1" fmla="*/ 186 h 206"/>
              <a:gd name="T2" fmla="*/ 0 w 152"/>
              <a:gd name="T3" fmla="*/ 19 h 206"/>
              <a:gd name="T4" fmla="*/ 20 w 152"/>
              <a:gd name="T5" fmla="*/ 0 h 206"/>
              <a:gd name="T6" fmla="*/ 133 w 152"/>
              <a:gd name="T7" fmla="*/ 0 h 206"/>
              <a:gd name="T8" fmla="*/ 152 w 152"/>
              <a:gd name="T9" fmla="*/ 19 h 206"/>
              <a:gd name="T10" fmla="*/ 152 w 152"/>
              <a:gd name="T11" fmla="*/ 186 h 206"/>
              <a:gd name="T12" fmla="*/ 133 w 152"/>
              <a:gd name="T13" fmla="*/ 206 h 206"/>
              <a:gd name="T14" fmla="*/ 20 w 152"/>
              <a:gd name="T15" fmla="*/ 206 h 206"/>
              <a:gd name="T16" fmla="*/ 0 w 152"/>
              <a:gd name="T17"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06">
                <a:moveTo>
                  <a:pt x="0" y="186"/>
                </a:moveTo>
                <a:cubicBezTo>
                  <a:pt x="0" y="19"/>
                  <a:pt x="0" y="19"/>
                  <a:pt x="0" y="19"/>
                </a:cubicBezTo>
                <a:cubicBezTo>
                  <a:pt x="0" y="8"/>
                  <a:pt x="9" y="0"/>
                  <a:pt x="20" y="0"/>
                </a:cubicBezTo>
                <a:cubicBezTo>
                  <a:pt x="133" y="0"/>
                  <a:pt x="133" y="0"/>
                  <a:pt x="133" y="0"/>
                </a:cubicBezTo>
                <a:cubicBezTo>
                  <a:pt x="143" y="0"/>
                  <a:pt x="152" y="8"/>
                  <a:pt x="152" y="19"/>
                </a:cubicBezTo>
                <a:cubicBezTo>
                  <a:pt x="152" y="186"/>
                  <a:pt x="152" y="186"/>
                  <a:pt x="152" y="186"/>
                </a:cubicBezTo>
                <a:cubicBezTo>
                  <a:pt x="152" y="197"/>
                  <a:pt x="143" y="206"/>
                  <a:pt x="133" y="206"/>
                </a:cubicBezTo>
                <a:cubicBezTo>
                  <a:pt x="20" y="206"/>
                  <a:pt x="20" y="206"/>
                  <a:pt x="20" y="206"/>
                </a:cubicBezTo>
                <a:cubicBezTo>
                  <a:pt x="9" y="206"/>
                  <a:pt x="0" y="197"/>
                  <a:pt x="0" y="186"/>
                </a:cubicBez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09">
            <a:extLst>
              <a:ext uri="{FF2B5EF4-FFF2-40B4-BE49-F238E27FC236}">
                <a16:creationId xmlns:a16="http://schemas.microsoft.com/office/drawing/2014/main" xmlns="" id="{10DB9026-C219-4719-BB75-67433E5B94F5}"/>
              </a:ext>
            </a:extLst>
          </p:cNvPr>
          <p:cNvSpPr>
            <a:spLocks/>
          </p:cNvSpPr>
          <p:nvPr/>
        </p:nvSpPr>
        <p:spPr bwMode="auto">
          <a:xfrm rot="16200000">
            <a:off x="5496560" y="1341491"/>
            <a:ext cx="186860" cy="244881"/>
          </a:xfrm>
          <a:custGeom>
            <a:avLst/>
            <a:gdLst>
              <a:gd name="T0" fmla="*/ 0 w 258"/>
              <a:gd name="T1" fmla="*/ 325 h 325"/>
              <a:gd name="T2" fmla="*/ 0 w 258"/>
              <a:gd name="T3" fmla="*/ 0 h 325"/>
              <a:gd name="T4" fmla="*/ 258 w 258"/>
              <a:gd name="T5" fmla="*/ 0 h 325"/>
              <a:gd name="T6" fmla="*/ 258 w 258"/>
              <a:gd name="T7" fmla="*/ 325 h 325"/>
              <a:gd name="T8" fmla="*/ 0 w 258"/>
              <a:gd name="T9" fmla="*/ 325 h 325"/>
              <a:gd name="T10" fmla="*/ 0 w 258"/>
              <a:gd name="T11" fmla="*/ 325 h 325"/>
            </a:gdLst>
            <a:ahLst/>
            <a:cxnLst>
              <a:cxn ang="0">
                <a:pos x="T0" y="T1"/>
              </a:cxn>
              <a:cxn ang="0">
                <a:pos x="T2" y="T3"/>
              </a:cxn>
              <a:cxn ang="0">
                <a:pos x="T4" y="T5"/>
              </a:cxn>
              <a:cxn ang="0">
                <a:pos x="T6" y="T7"/>
              </a:cxn>
              <a:cxn ang="0">
                <a:pos x="T8" y="T9"/>
              </a:cxn>
              <a:cxn ang="0">
                <a:pos x="T10" y="T11"/>
              </a:cxn>
            </a:cxnLst>
            <a:rect l="0" t="0" r="r" b="b"/>
            <a:pathLst>
              <a:path w="258" h="325">
                <a:moveTo>
                  <a:pt x="0" y="325"/>
                </a:moveTo>
                <a:lnTo>
                  <a:pt x="0" y="0"/>
                </a:lnTo>
                <a:lnTo>
                  <a:pt x="258" y="0"/>
                </a:lnTo>
                <a:lnTo>
                  <a:pt x="258" y="325"/>
                </a:lnTo>
                <a:lnTo>
                  <a:pt x="0" y="325"/>
                </a:lnTo>
                <a:lnTo>
                  <a:pt x="0" y="325"/>
                </a:lnTo>
                <a:close/>
              </a:path>
            </a:pathLst>
          </a:custGeom>
          <a:solidFill>
            <a:srgbClr val="FFFFFF"/>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10">
            <a:extLst>
              <a:ext uri="{FF2B5EF4-FFF2-40B4-BE49-F238E27FC236}">
                <a16:creationId xmlns:a16="http://schemas.microsoft.com/office/drawing/2014/main" xmlns="" id="{B4F8C0F1-D5E5-4F3C-A63E-67E1783C35CC}"/>
              </a:ext>
            </a:extLst>
          </p:cNvPr>
          <p:cNvSpPr>
            <a:spLocks/>
          </p:cNvSpPr>
          <p:nvPr/>
        </p:nvSpPr>
        <p:spPr bwMode="auto">
          <a:xfrm rot="16200000">
            <a:off x="5656548" y="1378310"/>
            <a:ext cx="16659" cy="79115"/>
          </a:xfrm>
          <a:custGeom>
            <a:avLst/>
            <a:gdLst>
              <a:gd name="T0" fmla="*/ 0 w 23"/>
              <a:gd name="T1" fmla="*/ 105 h 105"/>
              <a:gd name="T2" fmla="*/ 0 w 23"/>
              <a:gd name="T3" fmla="*/ 0 h 105"/>
              <a:gd name="T4" fmla="*/ 23 w 23"/>
              <a:gd name="T5" fmla="*/ 0 h 105"/>
              <a:gd name="T6" fmla="*/ 23 w 23"/>
              <a:gd name="T7" fmla="*/ 105 h 105"/>
              <a:gd name="T8" fmla="*/ 0 w 23"/>
              <a:gd name="T9" fmla="*/ 105 h 105"/>
              <a:gd name="T10" fmla="*/ 0 w 23"/>
              <a:gd name="T11" fmla="*/ 105 h 105"/>
            </a:gdLst>
            <a:ahLst/>
            <a:cxnLst>
              <a:cxn ang="0">
                <a:pos x="T0" y="T1"/>
              </a:cxn>
              <a:cxn ang="0">
                <a:pos x="T2" y="T3"/>
              </a:cxn>
              <a:cxn ang="0">
                <a:pos x="T4" y="T5"/>
              </a:cxn>
              <a:cxn ang="0">
                <a:pos x="T6" y="T7"/>
              </a:cxn>
              <a:cxn ang="0">
                <a:pos x="T8" y="T9"/>
              </a:cxn>
              <a:cxn ang="0">
                <a:pos x="T10" y="T11"/>
              </a:cxn>
            </a:cxnLst>
            <a:rect l="0" t="0" r="r" b="b"/>
            <a:pathLst>
              <a:path w="23" h="105">
                <a:moveTo>
                  <a:pt x="0" y="105"/>
                </a:moveTo>
                <a:lnTo>
                  <a:pt x="0" y="0"/>
                </a:lnTo>
                <a:lnTo>
                  <a:pt x="23" y="0"/>
                </a:lnTo>
                <a:lnTo>
                  <a:pt x="23" y="105"/>
                </a:lnTo>
                <a:lnTo>
                  <a:pt x="0" y="105"/>
                </a:lnTo>
                <a:lnTo>
                  <a:pt x="0" y="10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11">
            <a:extLst>
              <a:ext uri="{FF2B5EF4-FFF2-40B4-BE49-F238E27FC236}">
                <a16:creationId xmlns:a16="http://schemas.microsoft.com/office/drawing/2014/main" xmlns="" id="{1C705F23-BED3-48AB-BC7C-687A6BC5AF90}"/>
              </a:ext>
            </a:extLst>
          </p:cNvPr>
          <p:cNvSpPr>
            <a:spLocks/>
          </p:cNvSpPr>
          <p:nvPr/>
        </p:nvSpPr>
        <p:spPr bwMode="auto">
          <a:xfrm rot="16200000">
            <a:off x="5645247" y="1399599"/>
            <a:ext cx="16659" cy="101719"/>
          </a:xfrm>
          <a:custGeom>
            <a:avLst/>
            <a:gdLst>
              <a:gd name="T0" fmla="*/ 0 w 23"/>
              <a:gd name="T1" fmla="*/ 135 h 135"/>
              <a:gd name="T2" fmla="*/ 0 w 23"/>
              <a:gd name="T3" fmla="*/ 0 h 135"/>
              <a:gd name="T4" fmla="*/ 23 w 23"/>
              <a:gd name="T5" fmla="*/ 0 h 135"/>
              <a:gd name="T6" fmla="*/ 23 w 23"/>
              <a:gd name="T7" fmla="*/ 135 h 135"/>
              <a:gd name="T8" fmla="*/ 0 w 23"/>
              <a:gd name="T9" fmla="*/ 135 h 135"/>
              <a:gd name="T10" fmla="*/ 0 w 23"/>
              <a:gd name="T11" fmla="*/ 135 h 135"/>
            </a:gdLst>
            <a:ahLst/>
            <a:cxnLst>
              <a:cxn ang="0">
                <a:pos x="T0" y="T1"/>
              </a:cxn>
              <a:cxn ang="0">
                <a:pos x="T2" y="T3"/>
              </a:cxn>
              <a:cxn ang="0">
                <a:pos x="T4" y="T5"/>
              </a:cxn>
              <a:cxn ang="0">
                <a:pos x="T6" y="T7"/>
              </a:cxn>
              <a:cxn ang="0">
                <a:pos x="T8" y="T9"/>
              </a:cxn>
              <a:cxn ang="0">
                <a:pos x="T10" y="T11"/>
              </a:cxn>
            </a:cxnLst>
            <a:rect l="0" t="0" r="r" b="b"/>
            <a:pathLst>
              <a:path w="23" h="135">
                <a:moveTo>
                  <a:pt x="0" y="135"/>
                </a:moveTo>
                <a:lnTo>
                  <a:pt x="0" y="0"/>
                </a:lnTo>
                <a:lnTo>
                  <a:pt x="23" y="0"/>
                </a:lnTo>
                <a:lnTo>
                  <a:pt x="23" y="135"/>
                </a:lnTo>
                <a:lnTo>
                  <a:pt x="0" y="135"/>
                </a:lnTo>
                <a:lnTo>
                  <a:pt x="0" y="13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12">
            <a:extLst>
              <a:ext uri="{FF2B5EF4-FFF2-40B4-BE49-F238E27FC236}">
                <a16:creationId xmlns:a16="http://schemas.microsoft.com/office/drawing/2014/main" xmlns="" id="{DB42CB83-7134-4FF2-A3AF-C062AB11D5FD}"/>
              </a:ext>
            </a:extLst>
          </p:cNvPr>
          <p:cNvSpPr>
            <a:spLocks/>
          </p:cNvSpPr>
          <p:nvPr/>
        </p:nvSpPr>
        <p:spPr bwMode="auto">
          <a:xfrm rot="16200000">
            <a:off x="5634321" y="1422714"/>
            <a:ext cx="16659" cy="123571"/>
          </a:xfrm>
          <a:custGeom>
            <a:avLst/>
            <a:gdLst>
              <a:gd name="T0" fmla="*/ 0 w 23"/>
              <a:gd name="T1" fmla="*/ 164 h 164"/>
              <a:gd name="T2" fmla="*/ 0 w 23"/>
              <a:gd name="T3" fmla="*/ 0 h 164"/>
              <a:gd name="T4" fmla="*/ 23 w 23"/>
              <a:gd name="T5" fmla="*/ 0 h 164"/>
              <a:gd name="T6" fmla="*/ 23 w 23"/>
              <a:gd name="T7" fmla="*/ 164 h 164"/>
              <a:gd name="T8" fmla="*/ 0 w 23"/>
              <a:gd name="T9" fmla="*/ 164 h 164"/>
              <a:gd name="T10" fmla="*/ 0 w 23"/>
              <a:gd name="T11" fmla="*/ 164 h 164"/>
            </a:gdLst>
            <a:ahLst/>
            <a:cxnLst>
              <a:cxn ang="0">
                <a:pos x="T0" y="T1"/>
              </a:cxn>
              <a:cxn ang="0">
                <a:pos x="T2" y="T3"/>
              </a:cxn>
              <a:cxn ang="0">
                <a:pos x="T4" y="T5"/>
              </a:cxn>
              <a:cxn ang="0">
                <a:pos x="T6" y="T7"/>
              </a:cxn>
              <a:cxn ang="0">
                <a:pos x="T8" y="T9"/>
              </a:cxn>
              <a:cxn ang="0">
                <a:pos x="T10" y="T11"/>
              </a:cxn>
            </a:cxnLst>
            <a:rect l="0" t="0" r="r" b="b"/>
            <a:pathLst>
              <a:path w="23" h="164">
                <a:moveTo>
                  <a:pt x="0" y="164"/>
                </a:moveTo>
                <a:lnTo>
                  <a:pt x="0" y="0"/>
                </a:lnTo>
                <a:lnTo>
                  <a:pt x="23" y="0"/>
                </a:lnTo>
                <a:lnTo>
                  <a:pt x="23" y="164"/>
                </a:lnTo>
                <a:lnTo>
                  <a:pt x="0" y="164"/>
                </a:lnTo>
                <a:lnTo>
                  <a:pt x="0" y="164"/>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13">
            <a:extLst>
              <a:ext uri="{FF2B5EF4-FFF2-40B4-BE49-F238E27FC236}">
                <a16:creationId xmlns:a16="http://schemas.microsoft.com/office/drawing/2014/main" xmlns="" id="{EA8807A3-0AFF-455C-ACD1-9C4D8DABA963}"/>
              </a:ext>
            </a:extLst>
          </p:cNvPr>
          <p:cNvSpPr>
            <a:spLocks/>
          </p:cNvSpPr>
          <p:nvPr/>
        </p:nvSpPr>
        <p:spPr bwMode="auto">
          <a:xfrm rot="16200000">
            <a:off x="5622641" y="1443627"/>
            <a:ext cx="16659" cy="146929"/>
          </a:xfrm>
          <a:custGeom>
            <a:avLst/>
            <a:gdLst>
              <a:gd name="T0" fmla="*/ 0 w 23"/>
              <a:gd name="T1" fmla="*/ 195 h 195"/>
              <a:gd name="T2" fmla="*/ 0 w 23"/>
              <a:gd name="T3" fmla="*/ 0 h 195"/>
              <a:gd name="T4" fmla="*/ 23 w 23"/>
              <a:gd name="T5" fmla="*/ 0 h 195"/>
              <a:gd name="T6" fmla="*/ 23 w 23"/>
              <a:gd name="T7" fmla="*/ 195 h 195"/>
              <a:gd name="T8" fmla="*/ 0 w 23"/>
              <a:gd name="T9" fmla="*/ 195 h 195"/>
              <a:gd name="T10" fmla="*/ 0 w 23"/>
              <a:gd name="T11" fmla="*/ 195 h 195"/>
            </a:gdLst>
            <a:ahLst/>
            <a:cxnLst>
              <a:cxn ang="0">
                <a:pos x="T0" y="T1"/>
              </a:cxn>
              <a:cxn ang="0">
                <a:pos x="T2" y="T3"/>
              </a:cxn>
              <a:cxn ang="0">
                <a:pos x="T4" y="T5"/>
              </a:cxn>
              <a:cxn ang="0">
                <a:pos x="T6" y="T7"/>
              </a:cxn>
              <a:cxn ang="0">
                <a:pos x="T8" y="T9"/>
              </a:cxn>
              <a:cxn ang="0">
                <a:pos x="T10" y="T11"/>
              </a:cxn>
            </a:cxnLst>
            <a:rect l="0" t="0" r="r" b="b"/>
            <a:pathLst>
              <a:path w="23" h="195">
                <a:moveTo>
                  <a:pt x="0" y="195"/>
                </a:moveTo>
                <a:lnTo>
                  <a:pt x="0" y="0"/>
                </a:lnTo>
                <a:lnTo>
                  <a:pt x="23" y="0"/>
                </a:lnTo>
                <a:lnTo>
                  <a:pt x="23" y="195"/>
                </a:lnTo>
                <a:lnTo>
                  <a:pt x="0" y="195"/>
                </a:lnTo>
                <a:lnTo>
                  <a:pt x="0" y="19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14">
            <a:extLst>
              <a:ext uri="{FF2B5EF4-FFF2-40B4-BE49-F238E27FC236}">
                <a16:creationId xmlns:a16="http://schemas.microsoft.com/office/drawing/2014/main" xmlns="" id="{3A4B19F6-C293-4B45-8547-364CBFE6C258}"/>
              </a:ext>
            </a:extLst>
          </p:cNvPr>
          <p:cNvSpPr>
            <a:spLocks/>
          </p:cNvSpPr>
          <p:nvPr/>
        </p:nvSpPr>
        <p:spPr bwMode="auto">
          <a:xfrm rot="16200000">
            <a:off x="5481628" y="1420156"/>
            <a:ext cx="123124" cy="87404"/>
          </a:xfrm>
          <a:custGeom>
            <a:avLst/>
            <a:gdLst>
              <a:gd name="T0" fmla="*/ 133 w 170"/>
              <a:gd name="T1" fmla="*/ 102 h 116"/>
              <a:gd name="T2" fmla="*/ 0 w 170"/>
              <a:gd name="T3" fmla="*/ 20 h 116"/>
              <a:gd name="T4" fmla="*/ 10 w 170"/>
              <a:gd name="T5" fmla="*/ 0 h 116"/>
              <a:gd name="T6" fmla="*/ 143 w 170"/>
              <a:gd name="T7" fmla="*/ 83 h 116"/>
              <a:gd name="T8" fmla="*/ 152 w 170"/>
              <a:gd name="T9" fmla="*/ 69 h 116"/>
              <a:gd name="T10" fmla="*/ 170 w 170"/>
              <a:gd name="T11" fmla="*/ 110 h 116"/>
              <a:gd name="T12" fmla="*/ 125 w 170"/>
              <a:gd name="T13" fmla="*/ 116 h 116"/>
              <a:gd name="T14" fmla="*/ 133 w 170"/>
              <a:gd name="T15" fmla="*/ 102 h 116"/>
              <a:gd name="T16" fmla="*/ 133 w 170"/>
              <a:gd name="T17"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16">
                <a:moveTo>
                  <a:pt x="133" y="102"/>
                </a:moveTo>
                <a:lnTo>
                  <a:pt x="0" y="20"/>
                </a:lnTo>
                <a:lnTo>
                  <a:pt x="10" y="0"/>
                </a:lnTo>
                <a:lnTo>
                  <a:pt x="143" y="83"/>
                </a:lnTo>
                <a:lnTo>
                  <a:pt x="152" y="69"/>
                </a:lnTo>
                <a:lnTo>
                  <a:pt x="170" y="110"/>
                </a:lnTo>
                <a:lnTo>
                  <a:pt x="125" y="116"/>
                </a:lnTo>
                <a:lnTo>
                  <a:pt x="133" y="102"/>
                </a:lnTo>
                <a:lnTo>
                  <a:pt x="133" y="102"/>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a:extLst>
              <a:ext uri="{FF2B5EF4-FFF2-40B4-BE49-F238E27FC236}">
                <a16:creationId xmlns:a16="http://schemas.microsoft.com/office/drawing/2014/main" xmlns="" id="{D85FB2EF-8E80-4C05-97B4-54BBF6A52E30}"/>
              </a:ext>
            </a:extLst>
          </p:cNvPr>
          <p:cNvSpPr txBox="1"/>
          <p:nvPr/>
        </p:nvSpPr>
        <p:spPr>
          <a:xfrm>
            <a:off x="5261404" y="1836875"/>
            <a:ext cx="2116080" cy="646331"/>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Student health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e-Schoolbag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弧形 67">
            <a:extLst>
              <a:ext uri="{FF2B5EF4-FFF2-40B4-BE49-F238E27FC236}">
                <a16:creationId xmlns:a16="http://schemas.microsoft.com/office/drawing/2014/main" xmlns="" id="{C12B78CE-283C-46A2-A89D-3785496E7354}"/>
              </a:ext>
            </a:extLst>
          </p:cNvPr>
          <p:cNvSpPr>
            <a:spLocks noChangeAspect="1"/>
          </p:cNvSpPr>
          <p:nvPr/>
        </p:nvSpPr>
        <p:spPr>
          <a:xfrm>
            <a:off x="6939798" y="1239330"/>
            <a:ext cx="656007" cy="656007"/>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a:extLst>
              <a:ext uri="{FF2B5EF4-FFF2-40B4-BE49-F238E27FC236}">
                <a16:creationId xmlns:a16="http://schemas.microsoft.com/office/drawing/2014/main" xmlns="" id="{7D992C68-374E-4278-A822-86B0628A3150}"/>
              </a:ext>
            </a:extLst>
          </p:cNvPr>
          <p:cNvSpPr txBox="1"/>
          <p:nvPr/>
        </p:nvSpPr>
        <p:spPr>
          <a:xfrm>
            <a:off x="6599256" y="1816296"/>
            <a:ext cx="1463394"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AGV navigation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Personnel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225">
            <a:extLst>
              <a:ext uri="{FF2B5EF4-FFF2-40B4-BE49-F238E27FC236}">
                <a16:creationId xmlns:a16="http://schemas.microsoft.com/office/drawing/2014/main" xmlns="" id="{82F3151F-D171-428D-BE1C-43170955A727}"/>
              </a:ext>
            </a:extLst>
          </p:cNvPr>
          <p:cNvSpPr txBox="1">
            <a:spLocks noChangeArrowheads="1"/>
          </p:cNvSpPr>
          <p:nvPr/>
        </p:nvSpPr>
        <p:spPr bwMode="auto">
          <a:xfrm>
            <a:off x="8436722" y="1356231"/>
            <a:ext cx="643900" cy="471098"/>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Healthcare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弧形 68">
            <a:extLst>
              <a:ext uri="{FF2B5EF4-FFF2-40B4-BE49-F238E27FC236}">
                <a16:creationId xmlns:a16="http://schemas.microsoft.com/office/drawing/2014/main" xmlns="" id="{AD4D7E97-5C80-4475-9E4E-CBF6DA4EC663}"/>
              </a:ext>
            </a:extLst>
          </p:cNvPr>
          <p:cNvSpPr>
            <a:spLocks noChangeAspect="1"/>
          </p:cNvSpPr>
          <p:nvPr/>
        </p:nvSpPr>
        <p:spPr>
          <a:xfrm>
            <a:off x="8414740" y="1265252"/>
            <a:ext cx="635343" cy="600688"/>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4">
            <a:extLst>
              <a:ext uri="{FF2B5EF4-FFF2-40B4-BE49-F238E27FC236}">
                <a16:creationId xmlns:a16="http://schemas.microsoft.com/office/drawing/2014/main" xmlns="" id="{3FCA8396-6208-4FCF-9868-66C0BD7DA204}"/>
              </a:ext>
            </a:extLst>
          </p:cNvPr>
          <p:cNvSpPr>
            <a:spLocks noEditPoints="1"/>
          </p:cNvSpPr>
          <p:nvPr/>
        </p:nvSpPr>
        <p:spPr bwMode="auto">
          <a:xfrm>
            <a:off x="8254335" y="1311059"/>
            <a:ext cx="310017" cy="258172"/>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2">
              <a:lumMod val="50000"/>
            </a:schemeClr>
          </a:solidFill>
          <a:ln w="9525">
            <a:noFill/>
            <a:round/>
            <a:headEnd/>
            <a:tailEnd/>
          </a:ln>
        </p:spPr>
        <p:txBody>
          <a:bodyPr vert="horz" wrap="square" lIns="91412" tIns="45706" rIns="91412" bIns="45706"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a:extLst>
              <a:ext uri="{FF2B5EF4-FFF2-40B4-BE49-F238E27FC236}">
                <a16:creationId xmlns:a16="http://schemas.microsoft.com/office/drawing/2014/main" xmlns="" id="{63D2F1B0-0F25-4875-9F9F-7613C5071164}"/>
              </a:ext>
            </a:extLst>
          </p:cNvPr>
          <p:cNvSpPr txBox="1"/>
          <p:nvPr/>
        </p:nvSpPr>
        <p:spPr>
          <a:xfrm>
            <a:off x="7935189" y="1812101"/>
            <a:ext cx="2188040"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Energy efficiency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Personnel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225">
            <a:extLst>
              <a:ext uri="{FF2B5EF4-FFF2-40B4-BE49-F238E27FC236}">
                <a16:creationId xmlns:a16="http://schemas.microsoft.com/office/drawing/2014/main" xmlns="" id="{6A7F2068-505B-4BA8-A7C0-8B284A915B33}"/>
              </a:ext>
            </a:extLst>
          </p:cNvPr>
          <p:cNvSpPr txBox="1">
            <a:spLocks noChangeArrowheads="1"/>
          </p:cNvSpPr>
          <p:nvPr/>
        </p:nvSpPr>
        <p:spPr bwMode="auto">
          <a:xfrm>
            <a:off x="9664818" y="1403551"/>
            <a:ext cx="621188"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Office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弧形 71">
            <a:extLst>
              <a:ext uri="{FF2B5EF4-FFF2-40B4-BE49-F238E27FC236}">
                <a16:creationId xmlns:a16="http://schemas.microsoft.com/office/drawing/2014/main" xmlns="" id="{1CB0E0BF-3E04-436E-A5EC-E84F46214434}"/>
              </a:ext>
            </a:extLst>
          </p:cNvPr>
          <p:cNvSpPr>
            <a:spLocks noChangeAspect="1"/>
          </p:cNvSpPr>
          <p:nvPr/>
        </p:nvSpPr>
        <p:spPr>
          <a:xfrm>
            <a:off x="9607788" y="1243592"/>
            <a:ext cx="652684" cy="629749"/>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a:extLst>
              <a:ext uri="{FF2B5EF4-FFF2-40B4-BE49-F238E27FC236}">
                <a16:creationId xmlns:a16="http://schemas.microsoft.com/office/drawing/2014/main" xmlns="" id="{E4BBFB60-A062-4600-901E-D585B31D2F65}"/>
              </a:ext>
            </a:extLst>
          </p:cNvPr>
          <p:cNvSpPr>
            <a:spLocks noChangeAspect="1"/>
          </p:cNvSpPr>
          <p:nvPr/>
        </p:nvSpPr>
        <p:spPr>
          <a:xfrm>
            <a:off x="9560063" y="1287980"/>
            <a:ext cx="216000" cy="216000"/>
          </a:xfrm>
          <a:prstGeom prst="ellipse">
            <a:avLst/>
          </a:prstGeom>
          <a:solidFill>
            <a:schemeClr val="bg2">
              <a:lumMod val="50000"/>
            </a:schemeClr>
          </a:solidFill>
          <a:ln w="6350" cap="flat" cmpd="sng" algn="ctr">
            <a:noFill/>
            <a:prstDash val="sysDash"/>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Picture 3" descr="C:\Users\Administrator\Desktop\商业模式-01.png">
            <a:extLst>
              <a:ext uri="{FF2B5EF4-FFF2-40B4-BE49-F238E27FC236}">
                <a16:creationId xmlns:a16="http://schemas.microsoft.com/office/drawing/2014/main" xmlns="" id="{41BCEF3F-CDDF-4BFF-A7D4-3624572467C5}"/>
              </a:ext>
            </a:extLst>
          </p:cNvPr>
          <p:cNvPicPr>
            <a:picLocks noChangeAspect="1" noChangeArrowheads="1"/>
          </p:cNvPicPr>
          <p:nvPr/>
        </p:nvPicPr>
        <p:blipFill>
          <a:blip r:embed="rId7" cstate="print"/>
          <a:srcRect/>
          <a:stretch>
            <a:fillRect/>
          </a:stretch>
        </p:blipFill>
        <p:spPr bwMode="auto">
          <a:xfrm>
            <a:off x="9590602" y="1310610"/>
            <a:ext cx="151630" cy="143577"/>
          </a:xfrm>
          <a:prstGeom prst="rect">
            <a:avLst/>
          </a:prstGeom>
          <a:noFill/>
          <a:effectLst/>
        </p:spPr>
      </p:pic>
      <p:sp>
        <p:nvSpPr>
          <p:cNvPr id="103" name="1125557403">
            <a:extLst>
              <a:ext uri="{FF2B5EF4-FFF2-40B4-BE49-F238E27FC236}">
                <a16:creationId xmlns:a16="http://schemas.microsoft.com/office/drawing/2014/main" xmlns="" id="{B765ED5F-EA79-45D8-98CF-5149795A7CE7}"/>
              </a:ext>
            </a:extLst>
          </p:cNvPr>
          <p:cNvSpPr txBox="1">
            <a:spLocks noChangeArrowheads="1"/>
          </p:cNvSpPr>
          <p:nvPr/>
        </p:nvSpPr>
        <p:spPr bwMode="auto">
          <a:xfrm>
            <a:off x="10266837" y="1365177"/>
            <a:ext cx="391551" cy="446924"/>
          </a:xfrm>
          <a:prstGeom prst="rect">
            <a:avLst/>
          </a:prstGeom>
          <a:noFill/>
          <a:ln w="9525">
            <a:noFill/>
            <a:miter lim="800000"/>
            <a:headEnd/>
            <a:tailEnd/>
          </a:ln>
        </p:spPr>
        <p:txBody>
          <a:bodyPr lIns="121915" tIns="60959" rIns="121915" bIns="60959"/>
          <a:lstStyle/>
          <a:p>
            <a:pPr defTabSz="1218662" fontAlgn="ct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09" name="文本框 108">
            <a:extLst>
              <a:ext uri="{FF2B5EF4-FFF2-40B4-BE49-F238E27FC236}">
                <a16:creationId xmlns:a16="http://schemas.microsoft.com/office/drawing/2014/main" xmlns="" id="{B7EA91AF-D477-4288-866C-3BAFD8BC85F6}"/>
              </a:ext>
            </a:extLst>
          </p:cNvPr>
          <p:cNvSpPr txBox="1"/>
          <p:nvPr/>
        </p:nvSpPr>
        <p:spPr>
          <a:xfrm>
            <a:off x="9493966" y="1827731"/>
            <a:ext cx="2074243"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Energy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efficiency</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 management</a:t>
            </a:r>
          </a:p>
          <a:p>
            <a:pPr marL="171450" indent="-171450">
              <a:buFont typeface="Wingdings" panose="05000000000000000000" pitchFamily="2" charset="2"/>
              <a:buChar char="§"/>
            </a:pP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Asset </a:t>
            </a:r>
          </a:p>
          <a:p>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   management</a:t>
            </a:r>
          </a:p>
          <a:p>
            <a:pPr marL="171450" indent="-171450">
              <a:buFont typeface="Wingdings" panose="05000000000000000000" pitchFamily="2" charset="2"/>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a:extLst>
              <a:ext uri="{FF2B5EF4-FFF2-40B4-BE49-F238E27FC236}">
                <a16:creationId xmlns:a16="http://schemas.microsoft.com/office/drawing/2014/main" xmlns="" id="{A319C336-D868-47B0-B2C7-990036B011D8}"/>
              </a:ext>
            </a:extLst>
          </p:cNvPr>
          <p:cNvSpPr/>
          <p:nvPr/>
        </p:nvSpPr>
        <p:spPr>
          <a:xfrm>
            <a:off x="901278" y="2839949"/>
            <a:ext cx="10038037" cy="1308266"/>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172">
            <a:extLst>
              <a:ext uri="{FF2B5EF4-FFF2-40B4-BE49-F238E27FC236}">
                <a16:creationId xmlns:a16="http://schemas.microsoft.com/office/drawing/2014/main" xmlns="" id="{89F3D65B-B5B6-4E70-8310-B2D455C72E29}"/>
              </a:ext>
            </a:extLst>
          </p:cNvPr>
          <p:cNvSpPr/>
          <p:nvPr/>
        </p:nvSpPr>
        <p:spPr bwMode="auto">
          <a:xfrm>
            <a:off x="1783669" y="2871102"/>
            <a:ext cx="9101806" cy="1246424"/>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 name="圆角矩形 37">
            <a:extLst>
              <a:ext uri="{FF2B5EF4-FFF2-40B4-BE49-F238E27FC236}">
                <a16:creationId xmlns:a16="http://schemas.microsoft.com/office/drawing/2014/main" xmlns="" id="{B90FB500-558C-4E4E-BA10-AB4B9BEBC840}"/>
              </a:ext>
            </a:extLst>
          </p:cNvPr>
          <p:cNvSpPr/>
          <p:nvPr/>
        </p:nvSpPr>
        <p:spPr>
          <a:xfrm>
            <a:off x="2238759" y="3915013"/>
            <a:ext cx="8472342" cy="192183"/>
          </a:xfrm>
          <a:prstGeom prst="roundRect">
            <a:avLst/>
          </a:prstGeom>
          <a:solidFill>
            <a:srgbClr val="00B0F0"/>
          </a:solidFill>
          <a:ln>
            <a:solidFill>
              <a:srgbClr val="99DFF9"/>
            </a:solidFill>
            <a:bevel/>
          </a:ln>
          <a:effectLst/>
        </p:spPr>
        <p:txBody>
          <a:bodyPr lIns="76787" tIns="38393" rIns="76787" bIns="38393" anchor="ctr"/>
          <a:lstStyle/>
          <a:p>
            <a:pPr algn="ctr" defTabSz="1233589">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Solution platform layer (intent engine, policy engine, security engine, and </a:t>
            </a:r>
            <a:r>
              <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analytics</a:t>
            </a:r>
            <a:r>
              <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engine)</a:t>
            </a:r>
          </a:p>
        </p:txBody>
      </p:sp>
      <p:sp>
        <p:nvSpPr>
          <p:cNvPr id="12" name="文本框 11">
            <a:extLst>
              <a:ext uri="{FF2B5EF4-FFF2-40B4-BE49-F238E27FC236}">
                <a16:creationId xmlns:a16="http://schemas.microsoft.com/office/drawing/2014/main" xmlns="" id="{91ECFA9C-D3D6-4D87-B78B-796A843ED2E0}"/>
              </a:ext>
            </a:extLst>
          </p:cNvPr>
          <p:cNvSpPr txBox="1"/>
          <p:nvPr/>
        </p:nvSpPr>
        <p:spPr>
          <a:xfrm>
            <a:off x="848712" y="3165574"/>
            <a:ext cx="1160095"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27" name="TextBox 189">
            <a:extLst>
              <a:ext uri="{FF2B5EF4-FFF2-40B4-BE49-F238E27FC236}">
                <a16:creationId xmlns:a16="http://schemas.microsoft.com/office/drawing/2014/main" xmlns="" id="{A29B1B28-C41D-476B-8964-0DB57FB37710}"/>
              </a:ext>
            </a:extLst>
          </p:cNvPr>
          <p:cNvSpPr txBox="1"/>
          <p:nvPr/>
        </p:nvSpPr>
        <p:spPr>
          <a:xfrm>
            <a:off x="4852573" y="2937430"/>
            <a:ext cx="2358253"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Value-added service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143">
            <a:extLst>
              <a:ext uri="{FF2B5EF4-FFF2-40B4-BE49-F238E27FC236}">
                <a16:creationId xmlns:a16="http://schemas.microsoft.com/office/drawing/2014/main" xmlns="" id="{22A805AE-8BF8-4A2B-AABC-419FF68D16C5}"/>
              </a:ext>
            </a:extLst>
          </p:cNvPr>
          <p:cNvSpPr/>
          <p:nvPr/>
        </p:nvSpPr>
        <p:spPr>
          <a:xfrm>
            <a:off x="6876893" y="3235190"/>
            <a:ext cx="1587184" cy="334729"/>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Portal + RADIUS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144">
            <a:extLst>
              <a:ext uri="{FF2B5EF4-FFF2-40B4-BE49-F238E27FC236}">
                <a16:creationId xmlns:a16="http://schemas.microsoft.com/office/drawing/2014/main" xmlns="" id="{CDC0067C-1B95-488F-BB26-7EF51F72B8B0}"/>
              </a:ext>
            </a:extLst>
          </p:cNvPr>
          <p:cNvSpPr/>
          <p:nvPr/>
        </p:nvSpPr>
        <p:spPr>
          <a:xfrm>
            <a:off x="6876893" y="3611406"/>
            <a:ext cx="1587184" cy="252000"/>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40408AC7-DAB0-49BD-8F99-51B931B5CD11}"/>
              </a:ext>
            </a:extLst>
          </p:cNvPr>
          <p:cNvSpPr/>
          <p:nvPr/>
        </p:nvSpPr>
        <p:spPr bwMode="auto">
          <a:xfrm>
            <a:off x="1858617" y="2965950"/>
            <a:ext cx="2469660" cy="91776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89">
            <a:extLst>
              <a:ext uri="{FF2B5EF4-FFF2-40B4-BE49-F238E27FC236}">
                <a16:creationId xmlns:a16="http://schemas.microsoft.com/office/drawing/2014/main" xmlns="" id="{461E4BA5-5343-487D-BE3C-EF22776AF043}"/>
              </a:ext>
            </a:extLst>
          </p:cNvPr>
          <p:cNvSpPr txBox="1"/>
          <p:nvPr/>
        </p:nvSpPr>
        <p:spPr>
          <a:xfrm>
            <a:off x="2216339" y="2904535"/>
            <a:ext cx="2349265" cy="272518"/>
          </a:xfrm>
          <a:prstGeom prst="rect">
            <a:avLst/>
          </a:prstGeom>
          <a:noFill/>
          <a:effectLst/>
        </p:spPr>
        <p:txBody>
          <a:bodyPr wrap="square" lIns="87000" tIns="43501" rIns="87000" bIns="43501" rtlCol="0">
            <a:spAutoFit/>
          </a:bodyPr>
          <a:lstStyle/>
          <a:p>
            <a:pPr defTabSz="1035965" fontAlgn="auto">
              <a:spcBef>
                <a:spcPts val="0"/>
              </a:spcBef>
              <a:spcAft>
                <a:spcPts val="0"/>
              </a:spcAft>
              <a:defRPr/>
            </a:pPr>
            <a:r>
              <a:rPr lang="en-US" sz="1200" dirty="0">
                <a:solidFill>
                  <a:srgbClr val="0000FF"/>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Basic network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25">
            <a:extLst>
              <a:ext uri="{FF2B5EF4-FFF2-40B4-BE49-F238E27FC236}">
                <a16:creationId xmlns:a16="http://schemas.microsoft.com/office/drawing/2014/main" xmlns="" id="{08D825E4-7302-4860-9890-9CDBF711E741}"/>
              </a:ext>
            </a:extLst>
          </p:cNvPr>
          <p:cNvSpPr/>
          <p:nvPr/>
        </p:nvSpPr>
        <p:spPr>
          <a:xfrm>
            <a:off x="1871603" y="3146112"/>
            <a:ext cx="982411" cy="343983"/>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139">
            <a:extLst>
              <a:ext uri="{FF2B5EF4-FFF2-40B4-BE49-F238E27FC236}">
                <a16:creationId xmlns:a16="http://schemas.microsoft.com/office/drawing/2014/main" xmlns="" id="{3BAE6B33-2FAC-45F1-9C59-88DBEC930E85}"/>
              </a:ext>
            </a:extLst>
          </p:cNvPr>
          <p:cNvSpPr/>
          <p:nvPr/>
        </p:nvSpPr>
        <p:spPr>
          <a:xfrm>
            <a:off x="1871604" y="3544813"/>
            <a:ext cx="1247163" cy="327044"/>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O&amp;M and monitoring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140">
            <a:extLst>
              <a:ext uri="{FF2B5EF4-FFF2-40B4-BE49-F238E27FC236}">
                <a16:creationId xmlns:a16="http://schemas.microsoft.com/office/drawing/2014/main" xmlns="" id="{078E5BA5-FA59-4376-9DB5-9923B0C9C83D}"/>
              </a:ext>
            </a:extLst>
          </p:cNvPr>
          <p:cNvSpPr/>
          <p:nvPr/>
        </p:nvSpPr>
        <p:spPr>
          <a:xfrm>
            <a:off x="2884226" y="3151482"/>
            <a:ext cx="1396967" cy="345914"/>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configuration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142">
            <a:extLst>
              <a:ext uri="{FF2B5EF4-FFF2-40B4-BE49-F238E27FC236}">
                <a16:creationId xmlns:a16="http://schemas.microsoft.com/office/drawing/2014/main" xmlns="" id="{CFD12BDA-7171-449F-8E10-54A67C3F81C6}"/>
              </a:ext>
            </a:extLst>
          </p:cNvPr>
          <p:cNvSpPr/>
          <p:nvPr/>
        </p:nvSpPr>
        <p:spPr>
          <a:xfrm>
            <a:off x="3175090" y="3527232"/>
            <a:ext cx="1129961" cy="365969"/>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89">
            <a:extLst>
              <a:ext uri="{FF2B5EF4-FFF2-40B4-BE49-F238E27FC236}">
                <a16:creationId xmlns:a16="http://schemas.microsoft.com/office/drawing/2014/main" xmlns="" id="{D5793195-A5E2-4407-9557-FDEFBE82ED60}"/>
              </a:ext>
            </a:extLst>
          </p:cNvPr>
          <p:cNvSpPr txBox="1"/>
          <p:nvPr/>
        </p:nvSpPr>
        <p:spPr>
          <a:xfrm>
            <a:off x="6566116" y="2944038"/>
            <a:ext cx="2253728"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Third-party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117">
            <a:extLst>
              <a:ext uri="{FF2B5EF4-FFF2-40B4-BE49-F238E27FC236}">
                <a16:creationId xmlns:a16="http://schemas.microsoft.com/office/drawing/2014/main" xmlns="" id="{6AF1FCD5-5F9D-4A46-A5CA-A5F704AD43DE}"/>
              </a:ext>
            </a:extLst>
          </p:cNvPr>
          <p:cNvSpPr/>
          <p:nvPr/>
        </p:nvSpPr>
        <p:spPr>
          <a:xfrm>
            <a:off x="4446445" y="3193194"/>
            <a:ext cx="1036575" cy="323925"/>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119">
            <a:extLst>
              <a:ext uri="{FF2B5EF4-FFF2-40B4-BE49-F238E27FC236}">
                <a16:creationId xmlns:a16="http://schemas.microsoft.com/office/drawing/2014/main" xmlns="" id="{FC4599B6-7E1C-4EBA-B098-607C1BBEAABF}"/>
              </a:ext>
            </a:extLst>
          </p:cNvPr>
          <p:cNvSpPr/>
          <p:nvPr/>
        </p:nvSpPr>
        <p:spPr>
          <a:xfrm>
            <a:off x="4446445" y="3559545"/>
            <a:ext cx="1044000" cy="303861"/>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120">
            <a:extLst>
              <a:ext uri="{FF2B5EF4-FFF2-40B4-BE49-F238E27FC236}">
                <a16:creationId xmlns:a16="http://schemas.microsoft.com/office/drawing/2014/main" xmlns="" id="{E4B3B4A2-B0A8-412C-821A-A9775E2EF96E}"/>
              </a:ext>
            </a:extLst>
          </p:cNvPr>
          <p:cNvSpPr/>
          <p:nvPr/>
        </p:nvSpPr>
        <p:spPr>
          <a:xfrm>
            <a:off x="5572251" y="3205484"/>
            <a:ext cx="1044000" cy="334183"/>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89">
            <a:extLst>
              <a:ext uri="{FF2B5EF4-FFF2-40B4-BE49-F238E27FC236}">
                <a16:creationId xmlns:a16="http://schemas.microsoft.com/office/drawing/2014/main" xmlns="" id="{01D730F0-ADEC-4349-BC0B-F1FC92626F23}"/>
              </a:ext>
            </a:extLst>
          </p:cNvPr>
          <p:cNvSpPr txBox="1"/>
          <p:nvPr/>
        </p:nvSpPr>
        <p:spPr>
          <a:xfrm>
            <a:off x="8686030" y="2927308"/>
            <a:ext cx="1362917"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121">
            <a:extLst>
              <a:ext uri="{FF2B5EF4-FFF2-40B4-BE49-F238E27FC236}">
                <a16:creationId xmlns:a16="http://schemas.microsoft.com/office/drawing/2014/main" xmlns="" id="{0FD662FA-EA2E-4DC5-B461-060F2BD089A7}"/>
              </a:ext>
            </a:extLst>
          </p:cNvPr>
          <p:cNvSpPr/>
          <p:nvPr/>
        </p:nvSpPr>
        <p:spPr>
          <a:xfrm>
            <a:off x="8759603" y="3173316"/>
            <a:ext cx="1951498" cy="226766"/>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Platform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124">
            <a:extLst>
              <a:ext uri="{FF2B5EF4-FFF2-40B4-BE49-F238E27FC236}">
                <a16:creationId xmlns:a16="http://schemas.microsoft.com/office/drawing/2014/main" xmlns="" id="{B29BDEBA-1059-412E-A17D-5380872A518A}"/>
              </a:ext>
            </a:extLst>
          </p:cNvPr>
          <p:cNvSpPr/>
          <p:nvPr/>
        </p:nvSpPr>
        <p:spPr>
          <a:xfrm>
            <a:off x="8759603" y="3429899"/>
            <a:ext cx="1951498" cy="232599"/>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51">
            <a:extLst>
              <a:ext uri="{FF2B5EF4-FFF2-40B4-BE49-F238E27FC236}">
                <a16:creationId xmlns:a16="http://schemas.microsoft.com/office/drawing/2014/main" xmlns="" id="{39A16B0E-7E42-40DC-9A22-992ED2BFEC44}"/>
              </a:ext>
            </a:extLst>
          </p:cNvPr>
          <p:cNvSpPr/>
          <p:nvPr/>
        </p:nvSpPr>
        <p:spPr>
          <a:xfrm>
            <a:off x="8759603" y="3669757"/>
            <a:ext cx="1951498" cy="251103"/>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61">
            <a:extLst>
              <a:ext uri="{FF2B5EF4-FFF2-40B4-BE49-F238E27FC236}">
                <a16:creationId xmlns:a16="http://schemas.microsoft.com/office/drawing/2014/main" xmlns="" id="{610ABA87-2F1A-40CB-99C5-78023868CD1F}"/>
              </a:ext>
            </a:extLst>
          </p:cNvPr>
          <p:cNvSpPr/>
          <p:nvPr/>
        </p:nvSpPr>
        <p:spPr>
          <a:xfrm>
            <a:off x="5572251" y="3591528"/>
            <a:ext cx="1044000" cy="252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a:extLst>
              <a:ext uri="{FF2B5EF4-FFF2-40B4-BE49-F238E27FC236}">
                <a16:creationId xmlns:a16="http://schemas.microsoft.com/office/drawing/2014/main" xmlns="" id="{F510D7A0-DF5D-42E5-8125-8A67CA8EA66B}"/>
              </a:ext>
            </a:extLst>
          </p:cNvPr>
          <p:cNvSpPr/>
          <p:nvPr/>
        </p:nvSpPr>
        <p:spPr>
          <a:xfrm>
            <a:off x="889894" y="5448924"/>
            <a:ext cx="10038037" cy="908838"/>
          </a:xfrm>
          <a:prstGeom prst="rect">
            <a:avLst/>
          </a:prstGeom>
          <a:solidFill>
            <a:srgbClr val="F3FBFE"/>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a16="http://schemas.microsoft.com/office/drawing/2014/main" xmlns="" id="{B6C12123-FB13-4DF6-84BA-C74E02B59B4C}"/>
              </a:ext>
            </a:extLst>
          </p:cNvPr>
          <p:cNvSpPr txBox="1"/>
          <p:nvPr/>
        </p:nvSpPr>
        <p:spPr>
          <a:xfrm>
            <a:off x="928184" y="5587769"/>
            <a:ext cx="1080623"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Terminal layer</a:t>
            </a:r>
          </a:p>
        </p:txBody>
      </p:sp>
      <p:pic>
        <p:nvPicPr>
          <p:cNvPr id="135" name="图片 134" descr="SAN网络-蓝.png">
            <a:extLst>
              <a:ext uri="{FF2B5EF4-FFF2-40B4-BE49-F238E27FC236}">
                <a16:creationId xmlns:a16="http://schemas.microsoft.com/office/drawing/2014/main" xmlns="" id="{7CACC074-A67B-4C7C-868D-244F890FA7B4}"/>
              </a:ext>
            </a:extLst>
          </p:cNvPr>
          <p:cNvPicPr>
            <a:picLocks noChangeAspect="1"/>
          </p:cNvPicPr>
          <p:nvPr/>
        </p:nvPicPr>
        <p:blipFill>
          <a:blip r:embed="rId8" cstate="print"/>
          <a:stretch>
            <a:fillRect/>
          </a:stretch>
        </p:blipFill>
        <p:spPr>
          <a:xfrm>
            <a:off x="6101735" y="5714253"/>
            <a:ext cx="182975" cy="299769"/>
          </a:xfrm>
          <a:prstGeom prst="rect">
            <a:avLst/>
          </a:prstGeom>
        </p:spPr>
      </p:pic>
      <p:pic>
        <p:nvPicPr>
          <p:cNvPr id="136" name="图片 111">
            <a:extLst>
              <a:ext uri="{FF2B5EF4-FFF2-40B4-BE49-F238E27FC236}">
                <a16:creationId xmlns:a16="http://schemas.microsoft.com/office/drawing/2014/main" xmlns="" id="{52E4FFE0-B3FD-4792-B63D-A925170E1B6C}"/>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7260607" y="5745312"/>
            <a:ext cx="345997" cy="296653"/>
          </a:xfrm>
          <a:prstGeom prst="rect">
            <a:avLst/>
          </a:prstGeom>
          <a:noFill/>
          <a:ln w="9525">
            <a:noFill/>
            <a:miter lim="800000"/>
            <a:headEnd/>
            <a:tailEnd/>
          </a:ln>
        </p:spPr>
      </p:pic>
      <p:pic>
        <p:nvPicPr>
          <p:cNvPr id="137" name="Picture 281" descr="Phone-IP3">
            <a:extLst>
              <a:ext uri="{FF2B5EF4-FFF2-40B4-BE49-F238E27FC236}">
                <a16:creationId xmlns:a16="http://schemas.microsoft.com/office/drawing/2014/main" xmlns="" id="{9E2CFFB4-D3A5-40E9-BB90-9832CF7E7AA0}"/>
              </a:ext>
            </a:extLst>
          </p:cNvPr>
          <p:cNvPicPr>
            <a:picLocks noChangeAspect="1" noChangeArrowheads="1"/>
          </p:cNvPicPr>
          <p:nvPr/>
        </p:nvPicPr>
        <p:blipFill>
          <a:blip r:embed="rId10" cstate="print"/>
          <a:srcRect/>
          <a:stretch>
            <a:fillRect/>
          </a:stretch>
        </p:blipFill>
        <p:spPr bwMode="auto">
          <a:xfrm flipH="1">
            <a:off x="6529049" y="5744477"/>
            <a:ext cx="487219" cy="274060"/>
          </a:xfrm>
          <a:prstGeom prst="rect">
            <a:avLst/>
          </a:prstGeom>
          <a:noFill/>
          <a:ln w="9525">
            <a:noFill/>
            <a:miter lim="800000"/>
            <a:headEnd/>
            <a:tailEnd/>
          </a:ln>
        </p:spPr>
      </p:pic>
      <p:pic>
        <p:nvPicPr>
          <p:cNvPr id="138" name="Picture 2">
            <a:extLst>
              <a:ext uri="{FF2B5EF4-FFF2-40B4-BE49-F238E27FC236}">
                <a16:creationId xmlns:a16="http://schemas.microsoft.com/office/drawing/2014/main" xmlns="" id="{CCCFDDE9-BD5D-48E4-B87A-A652C7F723DA}"/>
              </a:ext>
            </a:extLst>
          </p:cNvPr>
          <p:cNvPicPr>
            <a:picLocks noChangeAspect="1" noChangeArrowheads="1"/>
          </p:cNvPicPr>
          <p:nvPr/>
        </p:nvPicPr>
        <p:blipFill>
          <a:blip r:embed="rId11" cstate="print"/>
          <a:srcRect/>
          <a:stretch>
            <a:fillRect/>
          </a:stretch>
        </p:blipFill>
        <p:spPr bwMode="auto">
          <a:xfrm>
            <a:off x="7850943" y="5708191"/>
            <a:ext cx="618501" cy="356548"/>
          </a:xfrm>
          <a:prstGeom prst="rect">
            <a:avLst/>
          </a:prstGeom>
          <a:noFill/>
          <a:ln w="9525">
            <a:noFill/>
            <a:miter lim="800000"/>
            <a:headEnd/>
            <a:tailEnd/>
          </a:ln>
        </p:spPr>
      </p:pic>
      <p:sp>
        <p:nvSpPr>
          <p:cNvPr id="141" name="矩形 140">
            <a:extLst>
              <a:ext uri="{FF2B5EF4-FFF2-40B4-BE49-F238E27FC236}">
                <a16:creationId xmlns:a16="http://schemas.microsoft.com/office/drawing/2014/main" xmlns="" id="{970B4FC4-D8F9-4221-8555-D5C99E2D5DEC}"/>
              </a:ext>
            </a:extLst>
          </p:cNvPr>
          <p:cNvSpPr/>
          <p:nvPr/>
        </p:nvSpPr>
        <p:spPr bwMode="auto">
          <a:xfrm>
            <a:off x="5839791" y="5615408"/>
            <a:ext cx="3483561" cy="644359"/>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314623880">
            <a:extLst>
              <a:ext uri="{FF2B5EF4-FFF2-40B4-BE49-F238E27FC236}">
                <a16:creationId xmlns:a16="http://schemas.microsoft.com/office/drawing/2014/main" xmlns="" id="{3C8852CF-E0AD-4DF4-93D9-76C2A4EF58E6}"/>
              </a:ext>
            </a:extLst>
          </p:cNvPr>
          <p:cNvSpPr/>
          <p:nvPr/>
        </p:nvSpPr>
        <p:spPr>
          <a:xfrm>
            <a:off x="5748472" y="595990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Mobile </a:t>
            </a:r>
          </a:p>
        </p:txBody>
      </p:sp>
      <p:sp>
        <p:nvSpPr>
          <p:cNvPr id="143" name="314623880">
            <a:extLst>
              <a:ext uri="{FF2B5EF4-FFF2-40B4-BE49-F238E27FC236}">
                <a16:creationId xmlns:a16="http://schemas.microsoft.com/office/drawing/2014/main" xmlns="" id="{4F9FF12D-705D-49F4-914D-1B21F9F2D074}"/>
              </a:ext>
            </a:extLst>
          </p:cNvPr>
          <p:cNvSpPr/>
          <p:nvPr/>
        </p:nvSpPr>
        <p:spPr>
          <a:xfrm>
            <a:off x="6346579" y="595990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 phone</a:t>
            </a:r>
          </a:p>
        </p:txBody>
      </p:sp>
      <p:sp>
        <p:nvSpPr>
          <p:cNvPr id="144" name="314623880">
            <a:extLst>
              <a:ext uri="{FF2B5EF4-FFF2-40B4-BE49-F238E27FC236}">
                <a16:creationId xmlns:a16="http://schemas.microsoft.com/office/drawing/2014/main" xmlns="" id="{E3BC71F1-64D6-496E-BD24-1F6487FB357D}"/>
              </a:ext>
            </a:extLst>
          </p:cNvPr>
          <p:cNvSpPr/>
          <p:nvPr/>
        </p:nvSpPr>
        <p:spPr>
          <a:xfrm>
            <a:off x="6986880" y="595990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Tablet</a:t>
            </a:r>
          </a:p>
        </p:txBody>
      </p:sp>
      <p:sp>
        <p:nvSpPr>
          <p:cNvPr id="145" name="314623880">
            <a:extLst>
              <a:ext uri="{FF2B5EF4-FFF2-40B4-BE49-F238E27FC236}">
                <a16:creationId xmlns:a16="http://schemas.microsoft.com/office/drawing/2014/main" xmlns="" id="{FB7C6E8F-CF14-4AA3-972F-1F7F12003C69}"/>
              </a:ext>
            </a:extLst>
          </p:cNvPr>
          <p:cNvSpPr/>
          <p:nvPr/>
        </p:nvSpPr>
        <p:spPr>
          <a:xfrm>
            <a:off x="7688452" y="595990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Camera</a:t>
            </a:r>
          </a:p>
        </p:txBody>
      </p:sp>
      <p:pic>
        <p:nvPicPr>
          <p:cNvPr id="122" name="图片 23" descr="未标题-9">
            <a:extLst>
              <a:ext uri="{FF2B5EF4-FFF2-40B4-BE49-F238E27FC236}">
                <a16:creationId xmlns:a16="http://schemas.microsoft.com/office/drawing/2014/main" xmlns="" id="{810587DB-10D4-4A91-BD7F-73CC0FC79216}"/>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18814" y="5704989"/>
            <a:ext cx="511500" cy="286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图片 122">
            <a:extLst>
              <a:ext uri="{FF2B5EF4-FFF2-40B4-BE49-F238E27FC236}">
                <a16:creationId xmlns:a16="http://schemas.microsoft.com/office/drawing/2014/main" xmlns="" id="{1F7A659E-37CB-4FB4-B07A-B35C147ED0CF}"/>
              </a:ext>
            </a:extLst>
          </p:cNvPr>
          <p:cNvPicPr>
            <a:picLocks noChangeAspect="1"/>
          </p:cNvPicPr>
          <p:nvPr/>
        </p:nvPicPr>
        <p:blipFill>
          <a:blip r:embed="rId13" cstate="print"/>
          <a:stretch>
            <a:fillRect/>
          </a:stretch>
        </p:blipFill>
        <p:spPr>
          <a:xfrm>
            <a:off x="3722079" y="5718715"/>
            <a:ext cx="499964" cy="259226"/>
          </a:xfrm>
          <a:prstGeom prst="rect">
            <a:avLst/>
          </a:prstGeom>
        </p:spPr>
      </p:pic>
      <p:pic>
        <p:nvPicPr>
          <p:cNvPr id="124" name="图片 123">
            <a:extLst>
              <a:ext uri="{FF2B5EF4-FFF2-40B4-BE49-F238E27FC236}">
                <a16:creationId xmlns:a16="http://schemas.microsoft.com/office/drawing/2014/main" xmlns="" id="{B5B1BA9C-D850-4DAE-98C9-08B80F61AAC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75243" y="5723511"/>
            <a:ext cx="450065" cy="249634"/>
          </a:xfrm>
          <a:prstGeom prst="rect">
            <a:avLst/>
          </a:prstGeom>
        </p:spPr>
      </p:pic>
      <p:pic>
        <p:nvPicPr>
          <p:cNvPr id="125" name="Picture 3">
            <a:extLst>
              <a:ext uri="{FF2B5EF4-FFF2-40B4-BE49-F238E27FC236}">
                <a16:creationId xmlns:a16="http://schemas.microsoft.com/office/drawing/2014/main" xmlns="" id="{26883B4C-A7EA-4303-AD75-5584C5AF48DC}"/>
              </a:ext>
            </a:extLst>
          </p:cNvPr>
          <p:cNvPicPr>
            <a:picLocks noChangeAspect="1" noChangeArrowheads="1"/>
          </p:cNvPicPr>
          <p:nvPr/>
        </p:nvPicPr>
        <p:blipFill>
          <a:blip r:embed="rId15" cstate="print"/>
          <a:srcRect/>
          <a:stretch>
            <a:fillRect/>
          </a:stretch>
        </p:blipFill>
        <p:spPr bwMode="auto">
          <a:xfrm>
            <a:off x="2218260" y="5765434"/>
            <a:ext cx="660212" cy="165788"/>
          </a:xfrm>
          <a:prstGeom prst="rect">
            <a:avLst/>
          </a:prstGeom>
          <a:noFill/>
          <a:ln w="9525">
            <a:noFill/>
            <a:miter lim="800000"/>
            <a:headEnd/>
            <a:tailEnd/>
          </a:ln>
        </p:spPr>
      </p:pic>
      <p:sp>
        <p:nvSpPr>
          <p:cNvPr id="126" name="314623880">
            <a:extLst>
              <a:ext uri="{FF2B5EF4-FFF2-40B4-BE49-F238E27FC236}">
                <a16:creationId xmlns:a16="http://schemas.microsoft.com/office/drawing/2014/main" xmlns="" id="{7911C793-00AB-43A4-BD6D-499B7257D192}"/>
              </a:ext>
            </a:extLst>
          </p:cNvPr>
          <p:cNvSpPr/>
          <p:nvPr/>
        </p:nvSpPr>
        <p:spPr>
          <a:xfrm>
            <a:off x="2162596" y="5912278"/>
            <a:ext cx="92299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314623880">
            <a:extLst>
              <a:ext uri="{FF2B5EF4-FFF2-40B4-BE49-F238E27FC236}">
                <a16:creationId xmlns:a16="http://schemas.microsoft.com/office/drawing/2014/main" xmlns="" id="{029DEDB5-526D-4D8F-8205-F9298467ACA5}"/>
              </a:ext>
            </a:extLst>
          </p:cNvPr>
          <p:cNvSpPr/>
          <p:nvPr/>
        </p:nvSpPr>
        <p:spPr>
          <a:xfrm>
            <a:off x="2796853" y="591227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tag</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314623880">
            <a:extLst>
              <a:ext uri="{FF2B5EF4-FFF2-40B4-BE49-F238E27FC236}">
                <a16:creationId xmlns:a16="http://schemas.microsoft.com/office/drawing/2014/main" xmlns="" id="{76995BEF-3E12-4D2C-B780-232560FC7759}"/>
              </a:ext>
            </a:extLst>
          </p:cNvPr>
          <p:cNvSpPr/>
          <p:nvPr/>
        </p:nvSpPr>
        <p:spPr>
          <a:xfrm>
            <a:off x="4267988" y="591227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Smart wrist strap</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314623880">
            <a:extLst>
              <a:ext uri="{FF2B5EF4-FFF2-40B4-BE49-F238E27FC236}">
                <a16:creationId xmlns:a16="http://schemas.microsoft.com/office/drawing/2014/main" xmlns="" id="{4E99F0C2-9BAD-4FE0-B43D-9193E01745FA}"/>
              </a:ext>
            </a:extLst>
          </p:cNvPr>
          <p:cNvSpPr/>
          <p:nvPr/>
        </p:nvSpPr>
        <p:spPr>
          <a:xfrm>
            <a:off x="3484917" y="591227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矩形 139">
            <a:extLst>
              <a:ext uri="{FF2B5EF4-FFF2-40B4-BE49-F238E27FC236}">
                <a16:creationId xmlns:a16="http://schemas.microsoft.com/office/drawing/2014/main" xmlns="" id="{391C9A36-34B2-446A-B2EC-724C60451684}"/>
              </a:ext>
            </a:extLst>
          </p:cNvPr>
          <p:cNvSpPr/>
          <p:nvPr/>
        </p:nvSpPr>
        <p:spPr bwMode="auto">
          <a:xfrm>
            <a:off x="2144269" y="5615408"/>
            <a:ext cx="3451183" cy="691034"/>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a:extLst>
              <a:ext uri="{FF2B5EF4-FFF2-40B4-BE49-F238E27FC236}">
                <a16:creationId xmlns:a16="http://schemas.microsoft.com/office/drawing/2014/main" xmlns="" id="{D84EE35D-C6D9-4C72-A756-C3E748F02EAB}"/>
              </a:ext>
            </a:extLst>
          </p:cNvPr>
          <p:cNvSpPr txBox="1"/>
          <p:nvPr/>
        </p:nvSpPr>
        <p:spPr>
          <a:xfrm>
            <a:off x="5150669" y="5685569"/>
            <a:ext cx="404889" cy="29617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oAutofit/>
          </a:bodyPr>
          <a:lstStyle/>
          <a:p>
            <a:pPr defTabSz="685800"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126">
            <a:extLst>
              <a:ext uri="{FF2B5EF4-FFF2-40B4-BE49-F238E27FC236}">
                <a16:creationId xmlns:a16="http://schemas.microsoft.com/office/drawing/2014/main" xmlns="" id="{F7ACDA16-1103-4698-913E-3F337906807A}"/>
              </a:ext>
            </a:extLst>
          </p:cNvPr>
          <p:cNvSpPr/>
          <p:nvPr/>
        </p:nvSpPr>
        <p:spPr bwMode="auto">
          <a:xfrm>
            <a:off x="9409361" y="6010266"/>
            <a:ext cx="820479" cy="296176"/>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algn="ctr" defTabSz="914400" eaLnBrk="1" latinLnBrk="0" hangingPunct="1">
              <a:lnSpc>
                <a:spcPct val="100000"/>
              </a:lnSpc>
              <a:buClr>
                <a:srgbClr val="CC9900"/>
              </a:buClr>
              <a:buSzTx/>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Partners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0" name="Picture 2" descr="http://image.cntronics.com/kbupload/kb_1360590128.jpg">
            <a:extLst>
              <a:ext uri="{FF2B5EF4-FFF2-40B4-BE49-F238E27FC236}">
                <a16:creationId xmlns:a16="http://schemas.microsoft.com/office/drawing/2014/main" xmlns="" id="{2DAC4947-FDDB-4A73-BB06-0A6DEC598255}"/>
              </a:ext>
            </a:extLst>
          </p:cNvPr>
          <p:cNvPicPr>
            <a:picLocks noChangeAspect="1" noChangeArrowheads="1"/>
          </p:cNvPicPr>
          <p:nvPr/>
        </p:nvPicPr>
        <p:blipFill>
          <a:blip r:embed="rId16" cstate="print"/>
          <a:srcRect/>
          <a:stretch>
            <a:fillRect/>
          </a:stretch>
        </p:blipFill>
        <p:spPr bwMode="auto">
          <a:xfrm>
            <a:off x="10110150" y="5633969"/>
            <a:ext cx="257807" cy="226562"/>
          </a:xfrm>
          <a:prstGeom prst="rect">
            <a:avLst/>
          </a:prstGeom>
          <a:noFill/>
        </p:spPr>
      </p:pic>
      <p:pic>
        <p:nvPicPr>
          <p:cNvPr id="131" name="Picture 2">
            <a:extLst>
              <a:ext uri="{FF2B5EF4-FFF2-40B4-BE49-F238E27FC236}">
                <a16:creationId xmlns:a16="http://schemas.microsoft.com/office/drawing/2014/main" xmlns="" id="{6A7BEAE7-7ECD-497D-8DA8-1C46CAB939EE}"/>
              </a:ext>
            </a:extLst>
          </p:cNvPr>
          <p:cNvPicPr>
            <a:picLocks noChangeAspect="1" noChangeArrowheads="1"/>
          </p:cNvPicPr>
          <p:nvPr/>
        </p:nvPicPr>
        <p:blipFill>
          <a:blip r:embed="rId17" cstate="print"/>
          <a:srcRect/>
          <a:stretch>
            <a:fillRect/>
          </a:stretch>
        </p:blipFill>
        <p:spPr bwMode="auto">
          <a:xfrm>
            <a:off x="9540211" y="5660398"/>
            <a:ext cx="303353" cy="218884"/>
          </a:xfrm>
          <a:prstGeom prst="rect">
            <a:avLst/>
          </a:prstGeom>
          <a:noFill/>
          <a:ln w="9525">
            <a:noFill/>
            <a:miter lim="800000"/>
            <a:headEnd/>
            <a:tailEnd/>
          </a:ln>
        </p:spPr>
      </p:pic>
      <p:pic>
        <p:nvPicPr>
          <p:cNvPr id="132" name="Picture 3">
            <a:extLst>
              <a:ext uri="{FF2B5EF4-FFF2-40B4-BE49-F238E27FC236}">
                <a16:creationId xmlns:a16="http://schemas.microsoft.com/office/drawing/2014/main" xmlns="" id="{0FB70704-5DAC-48EA-9555-D1BD8338164B}"/>
              </a:ext>
            </a:extLst>
          </p:cNvPr>
          <p:cNvPicPr>
            <a:picLocks noChangeAspect="1" noChangeArrowheads="1"/>
          </p:cNvPicPr>
          <p:nvPr/>
        </p:nvPicPr>
        <p:blipFill>
          <a:blip r:embed="rId18" cstate="print"/>
          <a:srcRect/>
          <a:stretch>
            <a:fillRect/>
          </a:stretch>
        </p:blipFill>
        <p:spPr bwMode="auto">
          <a:xfrm>
            <a:off x="10589939" y="5625934"/>
            <a:ext cx="295536" cy="248558"/>
          </a:xfrm>
          <a:prstGeom prst="rect">
            <a:avLst/>
          </a:prstGeom>
          <a:noFill/>
          <a:ln w="9525">
            <a:noFill/>
            <a:miter lim="800000"/>
            <a:headEnd/>
            <a:tailEnd/>
          </a:ln>
        </p:spPr>
      </p:pic>
      <p:sp>
        <p:nvSpPr>
          <p:cNvPr id="133" name="TextBox 111">
            <a:extLst>
              <a:ext uri="{FF2B5EF4-FFF2-40B4-BE49-F238E27FC236}">
                <a16:creationId xmlns:a16="http://schemas.microsoft.com/office/drawing/2014/main" xmlns="" id="{DCBA4639-6026-4EB8-8776-B46BC3C8C942}"/>
              </a:ext>
            </a:extLst>
          </p:cNvPr>
          <p:cNvSpPr txBox="1"/>
          <p:nvPr/>
        </p:nvSpPr>
        <p:spPr>
          <a:xfrm>
            <a:off x="9850096" y="5611857"/>
            <a:ext cx="122022" cy="230772"/>
          </a:xfrm>
          <a:prstGeom prst="rect">
            <a:avLst/>
          </a:prstGeom>
          <a:noFill/>
        </p:spPr>
        <p:txBody>
          <a:bodyPr wrap="square" lIns="91386" tIns="45690" rIns="91386" bIns="45690" rtlCol="0">
            <a:noAutofit/>
          </a:bodyPr>
          <a:lstStyle/>
          <a:p>
            <a:pPr defTabSz="1219078" fontAlgn="ctr">
              <a:spcBef>
                <a:spcPts val="0"/>
              </a:spcBef>
              <a:spcAft>
                <a:spcPts val="0"/>
              </a:spcAft>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34" name="TextBox 114">
            <a:extLst>
              <a:ext uri="{FF2B5EF4-FFF2-40B4-BE49-F238E27FC236}">
                <a16:creationId xmlns:a16="http://schemas.microsoft.com/office/drawing/2014/main" xmlns="" id="{B359BAE3-3F8A-47BA-82F8-7178010AC414}"/>
              </a:ext>
            </a:extLst>
          </p:cNvPr>
          <p:cNvSpPr txBox="1"/>
          <p:nvPr/>
        </p:nvSpPr>
        <p:spPr>
          <a:xfrm>
            <a:off x="10411907" y="5620246"/>
            <a:ext cx="122022" cy="230772"/>
          </a:xfrm>
          <a:prstGeom prst="rect">
            <a:avLst/>
          </a:prstGeom>
          <a:noFill/>
        </p:spPr>
        <p:txBody>
          <a:bodyPr wrap="square" lIns="91386" tIns="45690" rIns="91386" bIns="45690" rtlCol="0">
            <a:noAutofit/>
          </a:bodyPr>
          <a:lstStyle/>
          <a:p>
            <a:pPr defTabSz="1219078" fontAlgn="ctr">
              <a:spcBef>
                <a:spcPts val="0"/>
              </a:spcBef>
              <a:spcAft>
                <a:spcPts val="0"/>
              </a:spcAft>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55" name="椭圆 154">
            <a:extLst>
              <a:ext uri="{FF2B5EF4-FFF2-40B4-BE49-F238E27FC236}">
                <a16:creationId xmlns:a16="http://schemas.microsoft.com/office/drawing/2014/main" xmlns="" id="{7FB00AE3-46D9-4893-946B-1A1135773F71}"/>
              </a:ext>
            </a:extLst>
          </p:cNvPr>
          <p:cNvSpPr/>
          <p:nvPr/>
        </p:nvSpPr>
        <p:spPr>
          <a:xfrm>
            <a:off x="2356941" y="300085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7" name="椭圆 156">
            <a:extLst>
              <a:ext uri="{FF2B5EF4-FFF2-40B4-BE49-F238E27FC236}">
                <a16:creationId xmlns:a16="http://schemas.microsoft.com/office/drawing/2014/main" xmlns="" id="{31417F06-721C-46EF-94FA-87D823888CFE}"/>
              </a:ext>
            </a:extLst>
          </p:cNvPr>
          <p:cNvSpPr/>
          <p:nvPr/>
        </p:nvSpPr>
        <p:spPr>
          <a:xfrm>
            <a:off x="4677719" y="300164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2" name="椭圆 171">
            <a:extLst>
              <a:ext uri="{FF2B5EF4-FFF2-40B4-BE49-F238E27FC236}">
                <a16:creationId xmlns:a16="http://schemas.microsoft.com/office/drawing/2014/main" xmlns="" id="{DDAFB42D-38FF-48A8-ABCC-1C64F5CC4988}"/>
              </a:ext>
            </a:extLst>
          </p:cNvPr>
          <p:cNvSpPr/>
          <p:nvPr/>
        </p:nvSpPr>
        <p:spPr>
          <a:xfrm>
            <a:off x="6896706" y="3011361"/>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29" name="椭圆 228">
            <a:extLst>
              <a:ext uri="{FF2B5EF4-FFF2-40B4-BE49-F238E27FC236}">
                <a16:creationId xmlns:a16="http://schemas.microsoft.com/office/drawing/2014/main" xmlns="" id="{789AAA3A-DDB3-4620-81D8-42F1A9D74FC4}"/>
              </a:ext>
            </a:extLst>
          </p:cNvPr>
          <p:cNvSpPr/>
          <p:nvPr/>
        </p:nvSpPr>
        <p:spPr>
          <a:xfrm>
            <a:off x="8837229" y="3001038"/>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7" name="文本框 176">
            <a:extLst>
              <a:ext uri="{FF2B5EF4-FFF2-40B4-BE49-F238E27FC236}">
                <a16:creationId xmlns:a16="http://schemas.microsoft.com/office/drawing/2014/main" xmlns="" id="{D84EE35D-C6D9-4C72-A756-C3E748F02EAB}"/>
              </a:ext>
            </a:extLst>
          </p:cNvPr>
          <p:cNvSpPr txBox="1"/>
          <p:nvPr/>
        </p:nvSpPr>
        <p:spPr>
          <a:xfrm>
            <a:off x="8774575" y="5727868"/>
            <a:ext cx="404889" cy="29617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oAutofit/>
          </a:bodyPr>
          <a:lstStyle/>
          <a:p>
            <a:pPr defTabSz="685800"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矩形 177">
            <a:extLst>
              <a:ext uri="{FF2B5EF4-FFF2-40B4-BE49-F238E27FC236}">
                <a16:creationId xmlns:a16="http://schemas.microsoft.com/office/drawing/2014/main" xmlns="" id="{40408AC7-DAB0-49BD-8F99-51B931B5CD11}"/>
              </a:ext>
            </a:extLst>
          </p:cNvPr>
          <p:cNvSpPr/>
          <p:nvPr/>
        </p:nvSpPr>
        <p:spPr bwMode="auto">
          <a:xfrm>
            <a:off x="4398668" y="2965950"/>
            <a:ext cx="2334384" cy="909560"/>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矩形 178">
            <a:extLst>
              <a:ext uri="{FF2B5EF4-FFF2-40B4-BE49-F238E27FC236}">
                <a16:creationId xmlns:a16="http://schemas.microsoft.com/office/drawing/2014/main" xmlns="" id="{40408AC7-DAB0-49BD-8F99-51B931B5CD11}"/>
              </a:ext>
            </a:extLst>
          </p:cNvPr>
          <p:cNvSpPr/>
          <p:nvPr/>
        </p:nvSpPr>
        <p:spPr bwMode="auto">
          <a:xfrm>
            <a:off x="6757342" y="2965950"/>
            <a:ext cx="1824903" cy="91431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矩形 179">
            <a:extLst>
              <a:ext uri="{FF2B5EF4-FFF2-40B4-BE49-F238E27FC236}">
                <a16:creationId xmlns:a16="http://schemas.microsoft.com/office/drawing/2014/main" xmlns="" id="{40408AC7-DAB0-49BD-8F99-51B931B5CD11}"/>
              </a:ext>
            </a:extLst>
          </p:cNvPr>
          <p:cNvSpPr/>
          <p:nvPr/>
        </p:nvSpPr>
        <p:spPr bwMode="auto">
          <a:xfrm>
            <a:off x="8655818" y="2965950"/>
            <a:ext cx="1386019" cy="236173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225">
            <a:extLst>
              <a:ext uri="{FF2B5EF4-FFF2-40B4-BE49-F238E27FC236}">
                <a16:creationId xmlns:a16="http://schemas.microsoft.com/office/drawing/2014/main" xmlns="" id="{082FCF7C-3940-4A4B-B587-CC8BD1F71195}"/>
              </a:ext>
            </a:extLst>
          </p:cNvPr>
          <p:cNvSpPr txBox="1">
            <a:spLocks noChangeArrowheads="1"/>
          </p:cNvSpPr>
          <p:nvPr/>
        </p:nvSpPr>
        <p:spPr bwMode="auto">
          <a:xfrm>
            <a:off x="6930001" y="1358003"/>
            <a:ext cx="725849"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Manufacturing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9" name="组合 138"/>
          <p:cNvGrpSpPr/>
          <p:nvPr/>
        </p:nvGrpSpPr>
        <p:grpSpPr>
          <a:xfrm>
            <a:off x="4046380" y="1243208"/>
            <a:ext cx="721088" cy="628920"/>
            <a:chOff x="8409217" y="-45906"/>
            <a:chExt cx="721088" cy="628920"/>
          </a:xfrm>
        </p:grpSpPr>
        <p:sp>
          <p:nvSpPr>
            <p:cNvPr id="147" name="弧形 146">
              <a:extLst>
                <a:ext uri="{FF2B5EF4-FFF2-40B4-BE49-F238E27FC236}">
                  <a16:creationId xmlns:a16="http://schemas.microsoft.com/office/drawing/2014/main" xmlns="" id="{2FCFDB09-3A33-4FF1-8710-3CF1241AD85E}"/>
                </a:ext>
              </a:extLst>
            </p:cNvPr>
            <p:cNvSpPr>
              <a:spLocks noChangeAspect="1"/>
            </p:cNvSpPr>
            <p:nvPr/>
          </p:nvSpPr>
          <p:spPr>
            <a:xfrm>
              <a:off x="8501385" y="-45906"/>
              <a:ext cx="628920" cy="628920"/>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8" name="组合 141">
              <a:extLst>
                <a:ext uri="{FF2B5EF4-FFF2-40B4-BE49-F238E27FC236}">
                  <a16:creationId xmlns:a16="http://schemas.microsoft.com/office/drawing/2014/main" xmlns="" id="{3A19A979-0DFE-4110-969F-96B65CF5BB3C}"/>
                </a:ext>
              </a:extLst>
            </p:cNvPr>
            <p:cNvGrpSpPr/>
            <p:nvPr/>
          </p:nvGrpSpPr>
          <p:grpSpPr>
            <a:xfrm>
              <a:off x="8409217" y="-6256"/>
              <a:ext cx="224743" cy="222775"/>
              <a:chOff x="7475491" y="3520018"/>
              <a:chExt cx="587800" cy="995174"/>
            </a:xfrm>
            <a:solidFill>
              <a:schemeClr val="bg2">
                <a:lumMod val="50000"/>
              </a:schemeClr>
            </a:solidFill>
          </p:grpSpPr>
          <p:sp>
            <p:nvSpPr>
              <p:cNvPr id="151" name="Freeform 35">
                <a:extLst>
                  <a:ext uri="{FF2B5EF4-FFF2-40B4-BE49-F238E27FC236}">
                    <a16:creationId xmlns:a16="http://schemas.microsoft.com/office/drawing/2014/main" xmlns="" id="{9CE54F20-4D36-4086-B65E-DD6A829F746C}"/>
                  </a:ext>
                </a:extLst>
              </p:cNvPr>
              <p:cNvSpPr>
                <a:spLocks noEditPoints="1"/>
              </p:cNvSpPr>
              <p:nvPr/>
            </p:nvSpPr>
            <p:spPr bwMode="auto">
              <a:xfrm>
                <a:off x="7573578" y="380072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00000">
                      <a:lumMod val="95000"/>
                      <a:lumOff val="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2" name="Group 102">
                <a:extLst>
                  <a:ext uri="{FF2B5EF4-FFF2-40B4-BE49-F238E27FC236}">
                    <a16:creationId xmlns:a16="http://schemas.microsoft.com/office/drawing/2014/main" xmlns="" id="{E9E89DF1-DB4C-4B9C-914C-7DD75AB2A9EC}"/>
                  </a:ext>
                </a:extLst>
              </p:cNvPr>
              <p:cNvGrpSpPr/>
              <p:nvPr/>
            </p:nvGrpSpPr>
            <p:grpSpPr>
              <a:xfrm>
                <a:off x="7475491" y="3520018"/>
                <a:ext cx="587800" cy="995174"/>
                <a:chOff x="5441157" y="4440238"/>
                <a:chExt cx="319088" cy="465138"/>
              </a:xfrm>
              <a:grpFill/>
            </p:grpSpPr>
            <p:sp>
              <p:nvSpPr>
                <p:cNvPr id="153" name="AutoShape 97">
                  <a:extLst>
                    <a:ext uri="{FF2B5EF4-FFF2-40B4-BE49-F238E27FC236}">
                      <a16:creationId xmlns:a16="http://schemas.microsoft.com/office/drawing/2014/main" xmlns="" id="{4588C27C-E038-46CA-A478-69785B4AEE37}"/>
                    </a:ext>
                  </a:extLst>
                </p:cNvPr>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AutoShape 98">
                  <a:extLst>
                    <a:ext uri="{FF2B5EF4-FFF2-40B4-BE49-F238E27FC236}">
                      <a16:creationId xmlns:a16="http://schemas.microsoft.com/office/drawing/2014/main" xmlns="" id="{15517C54-164B-4516-9814-21892739CF01}"/>
                    </a:ext>
                  </a:extLst>
                </p:cNvPr>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AutoShape 99">
                  <a:extLst>
                    <a:ext uri="{FF2B5EF4-FFF2-40B4-BE49-F238E27FC236}">
                      <a16:creationId xmlns:a16="http://schemas.microsoft.com/office/drawing/2014/main" xmlns="" id="{6B27C77A-EA13-4684-861E-0056C66525DB}"/>
                    </a:ext>
                  </a:extLst>
                </p:cNvPr>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49" name="椭圆 148">
              <a:extLst>
                <a:ext uri="{FF2B5EF4-FFF2-40B4-BE49-F238E27FC236}">
                  <a16:creationId xmlns:a16="http://schemas.microsoft.com/office/drawing/2014/main" xmlns="" id="{93E19843-CC7E-49CC-93E5-E6ADCFEE9440}"/>
                </a:ext>
              </a:extLst>
            </p:cNvPr>
            <p:cNvSpPr>
              <a:spLocks noChangeAspect="1"/>
            </p:cNvSpPr>
            <p:nvPr/>
          </p:nvSpPr>
          <p:spPr>
            <a:xfrm>
              <a:off x="8412215" y="-8622"/>
              <a:ext cx="216000" cy="216000"/>
            </a:xfrm>
            <a:prstGeom prst="ellipse">
              <a:avLst/>
            </a:prstGeom>
            <a:solidFill>
              <a:schemeClr val="bg2">
                <a:lumMod val="50000"/>
              </a:schemeClr>
            </a:solidFill>
            <a:ln w="6350" cap="flat" cmpd="sng" algn="ctr">
              <a:noFill/>
              <a:prstDash val="sysDash"/>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73">
              <a:extLst>
                <a:ext uri="{FF2B5EF4-FFF2-40B4-BE49-F238E27FC236}">
                  <a16:creationId xmlns:a16="http://schemas.microsoft.com/office/drawing/2014/main" xmlns="" id="{29970223-73A8-4918-9E31-685985D5145F}"/>
                </a:ext>
              </a:extLst>
            </p:cNvPr>
            <p:cNvSpPr>
              <a:spLocks noEditPoints="1"/>
            </p:cNvSpPr>
            <p:nvPr/>
          </p:nvSpPr>
          <p:spPr bwMode="black">
            <a:xfrm>
              <a:off x="8452280" y="26009"/>
              <a:ext cx="152175" cy="14673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ffectLst/>
          </p:spPr>
          <p:txBody>
            <a:bodyPr vert="horz" wrap="square" lIns="165197" tIns="82600" rIns="165197" bIns="8260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8" name="组合 161">
            <a:extLst>
              <a:ext uri="{FF2B5EF4-FFF2-40B4-BE49-F238E27FC236}">
                <a16:creationId xmlns:a16="http://schemas.microsoft.com/office/drawing/2014/main" xmlns="" id="{D107CAAB-1340-4D2D-924C-C09AFAA5165E}"/>
              </a:ext>
            </a:extLst>
          </p:cNvPr>
          <p:cNvGrpSpPr/>
          <p:nvPr/>
        </p:nvGrpSpPr>
        <p:grpSpPr>
          <a:xfrm>
            <a:off x="6727817" y="1325001"/>
            <a:ext cx="297913" cy="252413"/>
            <a:chOff x="1814513" y="2640013"/>
            <a:chExt cx="933450" cy="731837"/>
          </a:xfrm>
          <a:solidFill>
            <a:schemeClr val="bg2">
              <a:lumMod val="50000"/>
            </a:schemeClr>
          </a:solidFill>
        </p:grpSpPr>
        <p:sp>
          <p:nvSpPr>
            <p:cNvPr id="159" name="Freeform 15">
              <a:extLst>
                <a:ext uri="{FF2B5EF4-FFF2-40B4-BE49-F238E27FC236}">
                  <a16:creationId xmlns:a16="http://schemas.microsoft.com/office/drawing/2014/main" xmlns="" id="{C1658851-A552-432C-85A2-297127A7F5C1}"/>
                </a:ext>
              </a:extLst>
            </p:cNvPr>
            <p:cNvSpPr>
              <a:spLocks noEditPoints="1"/>
            </p:cNvSpPr>
            <p:nvPr/>
          </p:nvSpPr>
          <p:spPr bwMode="auto">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6">
              <a:extLst>
                <a:ext uri="{FF2B5EF4-FFF2-40B4-BE49-F238E27FC236}">
                  <a16:creationId xmlns:a16="http://schemas.microsoft.com/office/drawing/2014/main" xmlns="" id="{74D1449D-E2EB-4539-BE2B-4906BE205C9E}"/>
                </a:ext>
              </a:extLst>
            </p:cNvPr>
            <p:cNvSpPr>
              <a:spLocks/>
            </p:cNvSpPr>
            <p:nvPr/>
          </p:nvSpPr>
          <p:spPr bwMode="auto">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7">
              <a:extLst>
                <a:ext uri="{FF2B5EF4-FFF2-40B4-BE49-F238E27FC236}">
                  <a16:creationId xmlns:a16="http://schemas.microsoft.com/office/drawing/2014/main" xmlns="" id="{6B106C55-F47E-4690-BE48-EE0BAB697310}"/>
                </a:ext>
              </a:extLst>
            </p:cNvPr>
            <p:cNvSpPr>
              <a:spLocks/>
            </p:cNvSpPr>
            <p:nvPr/>
          </p:nvSpPr>
          <p:spPr bwMode="auto">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8">
              <a:extLst>
                <a:ext uri="{FF2B5EF4-FFF2-40B4-BE49-F238E27FC236}">
                  <a16:creationId xmlns:a16="http://schemas.microsoft.com/office/drawing/2014/main" xmlns="" id="{85D58AE7-3EA2-4D65-AEE0-CFD942288D9B}"/>
                </a:ext>
              </a:extLst>
            </p:cNvPr>
            <p:cNvSpPr>
              <a:spLocks noEditPoints="1"/>
            </p:cNvSpPr>
            <p:nvPr/>
          </p:nvSpPr>
          <p:spPr bwMode="auto">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9">
              <a:extLst>
                <a:ext uri="{FF2B5EF4-FFF2-40B4-BE49-F238E27FC236}">
                  <a16:creationId xmlns:a16="http://schemas.microsoft.com/office/drawing/2014/main" xmlns="" id="{77D39D7B-CC15-45F5-8359-D063FAAB06B9}"/>
                </a:ext>
              </a:extLst>
            </p:cNvPr>
            <p:cNvSpPr>
              <a:spLocks/>
            </p:cNvSpPr>
            <p:nvPr/>
          </p:nvSpPr>
          <p:spPr bwMode="auto">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20">
              <a:extLst>
                <a:ext uri="{FF2B5EF4-FFF2-40B4-BE49-F238E27FC236}">
                  <a16:creationId xmlns:a16="http://schemas.microsoft.com/office/drawing/2014/main" xmlns="" id="{CAD168D7-7CF5-4A2F-A5B6-3BD854E30A5B}"/>
                </a:ext>
              </a:extLst>
            </p:cNvPr>
            <p:cNvSpPr>
              <a:spLocks/>
            </p:cNvSpPr>
            <p:nvPr/>
          </p:nvSpPr>
          <p:spPr bwMode="auto">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21">
              <a:extLst>
                <a:ext uri="{FF2B5EF4-FFF2-40B4-BE49-F238E27FC236}">
                  <a16:creationId xmlns:a16="http://schemas.microsoft.com/office/drawing/2014/main" xmlns="" id="{95A326B0-0F5C-40F9-9C2F-DDE2F7C01345}"/>
                </a:ext>
              </a:extLst>
            </p:cNvPr>
            <p:cNvSpPr>
              <a:spLocks/>
            </p:cNvSpPr>
            <p:nvPr/>
          </p:nvSpPr>
          <p:spPr bwMode="auto">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22">
              <a:extLst>
                <a:ext uri="{FF2B5EF4-FFF2-40B4-BE49-F238E27FC236}">
                  <a16:creationId xmlns:a16="http://schemas.microsoft.com/office/drawing/2014/main" xmlns="" id="{70717C1D-22FA-40A5-AA41-5E2DA85CDF70}"/>
                </a:ext>
              </a:extLst>
            </p:cNvPr>
            <p:cNvSpPr>
              <a:spLocks/>
            </p:cNvSpPr>
            <p:nvPr/>
          </p:nvSpPr>
          <p:spPr bwMode="auto">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23">
              <a:extLst>
                <a:ext uri="{FF2B5EF4-FFF2-40B4-BE49-F238E27FC236}">
                  <a16:creationId xmlns:a16="http://schemas.microsoft.com/office/drawing/2014/main" xmlns="" id="{B28444FF-FB87-4A6F-8C4C-10AAA02B4796}"/>
                </a:ext>
              </a:extLst>
            </p:cNvPr>
            <p:cNvSpPr>
              <a:spLocks/>
            </p:cNvSpPr>
            <p:nvPr/>
          </p:nvSpPr>
          <p:spPr bwMode="auto">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圆角矩形 97">
            <a:extLst>
              <a:ext uri="{FF2B5EF4-FFF2-40B4-BE49-F238E27FC236}">
                <a16:creationId xmlns:a16="http://schemas.microsoft.com/office/drawing/2014/main" xmlns="" id="{0AD78AD0-24B7-4095-97C7-32F49B268B21}"/>
              </a:ext>
            </a:extLst>
          </p:cNvPr>
          <p:cNvSpPr/>
          <p:nvPr/>
        </p:nvSpPr>
        <p:spPr bwMode="auto">
          <a:xfrm>
            <a:off x="9759703" y="5060471"/>
            <a:ext cx="949611" cy="499655"/>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
                <a:srgbClr val="CC9900"/>
              </a:buClr>
              <a:buSzTx/>
              <a:buFont typeface="Wingdings" pitchFamily="2" charset="2"/>
              <a:buChar char="n"/>
              <a:tabLst/>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Picture 2">
            <a:extLst>
              <a:ext uri="{FF2B5EF4-FFF2-40B4-BE49-F238E27FC236}">
                <a16:creationId xmlns:a16="http://schemas.microsoft.com/office/drawing/2014/main" xmlns="" id="{A89CCDA5-F8AA-4BAC-8705-0B81248544D1}"/>
              </a:ext>
            </a:extLst>
          </p:cNvPr>
          <p:cNvPicPr>
            <a:picLocks noChangeAspect="1" noChangeArrowheads="1"/>
          </p:cNvPicPr>
          <p:nvPr/>
        </p:nvPicPr>
        <p:blipFill>
          <a:blip r:embed="rId19" cstate="print"/>
          <a:srcRect/>
          <a:stretch>
            <a:fillRect/>
          </a:stretch>
        </p:blipFill>
        <p:spPr bwMode="auto">
          <a:xfrm>
            <a:off x="9819452" y="5147502"/>
            <a:ext cx="188566" cy="25259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8" name="TextBox 88">
            <a:extLst>
              <a:ext uri="{FF2B5EF4-FFF2-40B4-BE49-F238E27FC236}">
                <a16:creationId xmlns:a16="http://schemas.microsoft.com/office/drawing/2014/main" xmlns="" id="{97E250AB-16C4-47B0-90F1-B8E67222BF2F}"/>
              </a:ext>
            </a:extLst>
          </p:cNvPr>
          <p:cNvSpPr txBox="1">
            <a:spLocks noChangeArrowheads="1"/>
          </p:cNvSpPr>
          <p:nvPr/>
        </p:nvSpPr>
        <p:spPr bwMode="auto">
          <a:xfrm>
            <a:off x="9623021" y="5317239"/>
            <a:ext cx="1449345" cy="276999"/>
          </a:xfrm>
          <a:prstGeom prst="rect">
            <a:avLst/>
          </a:prstGeom>
          <a:noFill/>
          <a:ln w="9525">
            <a:noFill/>
            <a:miter lim="800000"/>
            <a:headEnd/>
            <a:tailEnd/>
          </a:ln>
        </p:spPr>
        <p:txBody>
          <a:bodyPr>
            <a:spAutoFit/>
          </a:bodyPr>
          <a:lstStyle/>
          <a:p>
            <a:pPr algn="ctr" fontAlgn="ctr">
              <a:buSzPct val="100000"/>
            </a:pP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a:extLst>
              <a:ext uri="{FF2B5EF4-FFF2-40B4-BE49-F238E27FC236}">
                <a16:creationId xmlns:a16="http://schemas.microsoft.com/office/drawing/2014/main" xmlns="" id="{81BBF24B-BD74-4DBF-B70E-0047C53DCDB1}"/>
              </a:ext>
            </a:extLst>
          </p:cNvPr>
          <p:cNvSpPr/>
          <p:nvPr/>
        </p:nvSpPr>
        <p:spPr>
          <a:xfrm>
            <a:off x="10094878" y="5113106"/>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6</a:t>
            </a:r>
          </a:p>
        </p:txBody>
      </p:sp>
    </p:spTree>
    <p:extLst>
      <p:ext uri="{BB962C8B-B14F-4D97-AF65-F5344CB8AC3E}">
        <p14:creationId xmlns:p14="http://schemas.microsoft.com/office/powerpoint/2010/main" val="20601584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矩形 211">
            <a:extLst>
              <a:ext uri="{FF2B5EF4-FFF2-40B4-BE49-F238E27FC236}">
                <a16:creationId xmlns:a16="http://schemas.microsoft.com/office/drawing/2014/main" xmlns="" id="{659DFDE4-177D-4BB1-9601-8EB95C4E2487}"/>
              </a:ext>
            </a:extLst>
          </p:cNvPr>
          <p:cNvSpPr/>
          <p:nvPr/>
        </p:nvSpPr>
        <p:spPr>
          <a:xfrm>
            <a:off x="755374" y="1254095"/>
            <a:ext cx="10236359" cy="2171159"/>
          </a:xfrm>
          <a:prstGeom prst="rect">
            <a:avLst/>
          </a:prstGeom>
          <a:solidFill>
            <a:srgbClr val="FFFFCC"/>
          </a:solidFill>
          <a:ln>
            <a:solidFill>
              <a:srgbClr val="FFD2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7" name="组合 206"/>
          <p:cNvGrpSpPr/>
          <p:nvPr/>
        </p:nvGrpSpPr>
        <p:grpSpPr>
          <a:xfrm>
            <a:off x="713878" y="3583955"/>
            <a:ext cx="10856305" cy="2692584"/>
            <a:chOff x="546549" y="3321055"/>
            <a:chExt cx="10856305" cy="2692584"/>
          </a:xfrm>
        </p:grpSpPr>
        <p:grpSp>
          <p:nvGrpSpPr>
            <p:cNvPr id="147" name="组合 146">
              <a:extLst>
                <a:ext uri="{FF2B5EF4-FFF2-40B4-BE49-F238E27FC236}">
                  <a16:creationId xmlns:a16="http://schemas.microsoft.com/office/drawing/2014/main" xmlns="" id="{B94FED27-431E-4165-955D-E61FD879A00C}"/>
                </a:ext>
              </a:extLst>
            </p:cNvPr>
            <p:cNvGrpSpPr/>
            <p:nvPr/>
          </p:nvGrpSpPr>
          <p:grpSpPr>
            <a:xfrm>
              <a:off x="546549" y="4730344"/>
              <a:ext cx="10242459" cy="1283295"/>
              <a:chOff x="344654" y="4262960"/>
              <a:chExt cx="10242459" cy="1283295"/>
            </a:xfrm>
          </p:grpSpPr>
          <p:sp>
            <p:nvSpPr>
              <p:cNvPr id="148" name="矩形 147">
                <a:extLst>
                  <a:ext uri="{FF2B5EF4-FFF2-40B4-BE49-F238E27FC236}">
                    <a16:creationId xmlns:a16="http://schemas.microsoft.com/office/drawing/2014/main" xmlns="" id="{C79DFC93-6776-4216-8CA5-0ADF5A2847BA}"/>
                  </a:ext>
                </a:extLst>
              </p:cNvPr>
              <p:cNvSpPr/>
              <p:nvPr/>
            </p:nvSpPr>
            <p:spPr>
              <a:xfrm>
                <a:off x="344654" y="4346765"/>
                <a:ext cx="10242459" cy="119949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圆角矩形 158">
                <a:extLst>
                  <a:ext uri="{FF2B5EF4-FFF2-40B4-BE49-F238E27FC236}">
                    <a16:creationId xmlns:a16="http://schemas.microsoft.com/office/drawing/2014/main" xmlns="" id="{9EE52217-DE4F-46F8-A228-71A0096A1855}"/>
                  </a:ext>
                </a:extLst>
              </p:cNvPr>
              <p:cNvSpPr/>
              <p:nvPr/>
            </p:nvSpPr>
            <p:spPr bwMode="auto">
              <a:xfrm>
                <a:off x="2055071" y="4548877"/>
                <a:ext cx="8050292" cy="804042"/>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0" name="Shape 377">
                <a:extLst>
                  <a:ext uri="{FF2B5EF4-FFF2-40B4-BE49-F238E27FC236}">
                    <a16:creationId xmlns:a16="http://schemas.microsoft.com/office/drawing/2014/main" xmlns="" id="{82424068-61DB-48B7-803A-86EC3A06F88E}"/>
                  </a:ext>
                </a:extLst>
              </p:cNvPr>
              <p:cNvSpPr/>
              <p:nvPr/>
            </p:nvSpPr>
            <p:spPr>
              <a:xfrm>
                <a:off x="3457850" y="4262960"/>
                <a:ext cx="4755166" cy="264615"/>
              </a:xfrm>
              <a:prstGeom prst="rect">
                <a:avLst/>
              </a:prstGeom>
              <a:solidFill>
                <a:srgbClr val="F4FBFE"/>
              </a:solidFill>
              <a:ln w="12700">
                <a:noFill/>
                <a:prstDash val="dash"/>
                <a:miter lim="400000"/>
              </a:ln>
              <a:extLst>
                <a:ext uri="{C572A759-6A51-4108-AA02-DFA0A04FC94B}">
                  <ma14:wrappingTextBoxFlag xmlns="" xmlns:ma14="http://schemas.microsoft.com/office/mac/drawingml/2011/main" val="1"/>
                </a:ext>
              </a:extLst>
            </p:spPr>
            <p:txBody>
              <a:bodyPr wrap="square" lIns="115774" tIns="115774" rIns="115774" bIns="115774" anchor="ctr">
                <a:no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hangingPunct="0">
                  <a:lnSpc>
                    <a:spcPct val="100000"/>
                  </a:lnSpc>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NETCONF/YANG/Telemetry/Syslog/SNMP/</a:t>
                </a: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NetStream</a:t>
                </a:r>
                <a:endParaRPr lang="en-US" altLang="zh-CN" sz="1200" b="0" kern="0"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51" name="组合 150">
                <a:extLst>
                  <a:ext uri="{FF2B5EF4-FFF2-40B4-BE49-F238E27FC236}">
                    <a16:creationId xmlns:a16="http://schemas.microsoft.com/office/drawing/2014/main" xmlns="" id="{F997C661-1496-48FF-B042-9EFCC985B277}"/>
                  </a:ext>
                </a:extLst>
              </p:cNvPr>
              <p:cNvGrpSpPr/>
              <p:nvPr/>
            </p:nvGrpSpPr>
            <p:grpSpPr>
              <a:xfrm>
                <a:off x="6737655" y="4670058"/>
                <a:ext cx="659581" cy="708050"/>
                <a:chOff x="5837848" y="4931308"/>
                <a:chExt cx="659581" cy="708050"/>
              </a:xfrm>
            </p:grpSpPr>
            <p:sp>
              <p:nvSpPr>
                <p:cNvPr id="163" name="文本框 162">
                  <a:extLst>
                    <a:ext uri="{FF2B5EF4-FFF2-40B4-BE49-F238E27FC236}">
                      <a16:creationId xmlns:a16="http://schemas.microsoft.com/office/drawing/2014/main" xmlns="" id="{C3681C8F-CAF2-40E5-AC7A-B72A81EBE111}"/>
                    </a:ext>
                  </a:extLst>
                </p:cNvPr>
                <p:cNvSpPr txBox="1"/>
                <p:nvPr/>
              </p:nvSpPr>
              <p:spPr>
                <a:xfrm>
                  <a:off x="5837848" y="5362359"/>
                  <a:ext cx="659581"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p>
              </p:txBody>
            </p:sp>
            <p:pic>
              <p:nvPicPr>
                <p:cNvPr id="164" name="图片 163" descr="接入交换机.png">
                  <a:extLst>
                    <a:ext uri="{FF2B5EF4-FFF2-40B4-BE49-F238E27FC236}">
                      <a16:creationId xmlns:a16="http://schemas.microsoft.com/office/drawing/2014/main" xmlns="" id="{6A8E1E46-4E37-429C-A8BF-4EEB8AC77751}"/>
                    </a:ext>
                  </a:extLst>
                </p:cNvPr>
                <p:cNvPicPr>
                  <a:picLocks noChangeAspect="1"/>
                </p:cNvPicPr>
                <p:nvPr/>
              </p:nvPicPr>
              <p:blipFill>
                <a:blip r:embed="rId3" cstate="print"/>
                <a:stretch>
                  <a:fillRect/>
                </a:stretch>
              </p:blipFill>
              <p:spPr>
                <a:xfrm>
                  <a:off x="5901361" y="4931308"/>
                  <a:ext cx="540000" cy="441818"/>
                </a:xfrm>
                <a:prstGeom prst="rect">
                  <a:avLst/>
                </a:prstGeom>
                <a:effectLst/>
              </p:spPr>
            </p:pic>
          </p:grpSp>
          <p:grpSp>
            <p:nvGrpSpPr>
              <p:cNvPr id="152" name="组合 151">
                <a:extLst>
                  <a:ext uri="{FF2B5EF4-FFF2-40B4-BE49-F238E27FC236}">
                    <a16:creationId xmlns:a16="http://schemas.microsoft.com/office/drawing/2014/main" xmlns="" id="{8910FAE6-1191-408F-B434-64CA5687E1C2}"/>
                  </a:ext>
                </a:extLst>
              </p:cNvPr>
              <p:cNvGrpSpPr/>
              <p:nvPr/>
            </p:nvGrpSpPr>
            <p:grpSpPr>
              <a:xfrm>
                <a:off x="2770799" y="4701327"/>
                <a:ext cx="744287" cy="676781"/>
                <a:chOff x="3032055" y="4962577"/>
                <a:chExt cx="744287" cy="676781"/>
              </a:xfrm>
            </p:grpSpPr>
            <p:sp>
              <p:nvSpPr>
                <p:cNvPr id="161" name="文本框 160">
                  <a:extLst>
                    <a:ext uri="{FF2B5EF4-FFF2-40B4-BE49-F238E27FC236}">
                      <a16:creationId xmlns:a16="http://schemas.microsoft.com/office/drawing/2014/main" xmlns="" id="{BD89062E-A419-4DF5-AF93-550A590A6EF4}"/>
                    </a:ext>
                  </a:extLst>
                </p:cNvPr>
                <p:cNvSpPr txBox="1"/>
                <p:nvPr/>
              </p:nvSpPr>
              <p:spPr>
                <a:xfrm>
                  <a:off x="3032055" y="5362359"/>
                  <a:ext cx="744287"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162" name="图片 161" descr="防火墙.png">
                  <a:extLst>
                    <a:ext uri="{FF2B5EF4-FFF2-40B4-BE49-F238E27FC236}">
                      <a16:creationId xmlns:a16="http://schemas.microsoft.com/office/drawing/2014/main" xmlns="" id="{C6AFD5AC-97CA-4E74-BB0A-2106677B975D}"/>
                    </a:ext>
                  </a:extLst>
                </p:cNvPr>
                <p:cNvPicPr>
                  <a:picLocks noChangeAspect="1"/>
                </p:cNvPicPr>
                <p:nvPr/>
              </p:nvPicPr>
              <p:blipFill>
                <a:blip r:embed="rId4" cstate="print"/>
                <a:stretch>
                  <a:fillRect/>
                </a:stretch>
              </p:blipFill>
              <p:spPr>
                <a:xfrm>
                  <a:off x="3096541" y="4962577"/>
                  <a:ext cx="540000" cy="441818"/>
                </a:xfrm>
                <a:prstGeom prst="rect">
                  <a:avLst/>
                </a:prstGeom>
                <a:effectLst/>
              </p:spPr>
            </p:pic>
          </p:grpSp>
          <p:grpSp>
            <p:nvGrpSpPr>
              <p:cNvPr id="153" name="组合 152">
                <a:extLst>
                  <a:ext uri="{FF2B5EF4-FFF2-40B4-BE49-F238E27FC236}">
                    <a16:creationId xmlns:a16="http://schemas.microsoft.com/office/drawing/2014/main" xmlns="" id="{F29EC75F-84E0-4131-891C-F694E4E1A4B5}"/>
                  </a:ext>
                </a:extLst>
              </p:cNvPr>
              <p:cNvGrpSpPr/>
              <p:nvPr/>
            </p:nvGrpSpPr>
            <p:grpSpPr>
              <a:xfrm>
                <a:off x="8500349" y="4661963"/>
                <a:ext cx="1416960" cy="716145"/>
                <a:chOff x="6920932" y="4923213"/>
                <a:chExt cx="1416960" cy="716145"/>
              </a:xfrm>
            </p:grpSpPr>
            <p:pic>
              <p:nvPicPr>
                <p:cNvPr id="160" name="图片 159" descr="AP.png">
                  <a:extLst>
                    <a:ext uri="{FF2B5EF4-FFF2-40B4-BE49-F238E27FC236}">
                      <a16:creationId xmlns:a16="http://schemas.microsoft.com/office/drawing/2014/main" xmlns="" id="{FAD78794-EE94-4E31-B20C-24DDEA1057DE}"/>
                    </a:ext>
                  </a:extLst>
                </p:cNvPr>
                <p:cNvPicPr>
                  <a:picLocks noChangeAspect="1"/>
                </p:cNvPicPr>
                <p:nvPr/>
              </p:nvPicPr>
              <p:blipFill>
                <a:blip r:embed="rId5" cstate="print"/>
                <a:stretch>
                  <a:fillRect/>
                </a:stretch>
              </p:blipFill>
              <p:spPr>
                <a:xfrm>
                  <a:off x="7399844" y="4923213"/>
                  <a:ext cx="540000" cy="441818"/>
                </a:xfrm>
                <a:prstGeom prst="rect">
                  <a:avLst/>
                </a:prstGeom>
                <a:effectLst/>
              </p:spPr>
            </p:pic>
            <p:sp>
              <p:nvSpPr>
                <p:cNvPr id="159" name="文本框 158">
                  <a:extLst>
                    <a:ext uri="{FF2B5EF4-FFF2-40B4-BE49-F238E27FC236}">
                      <a16:creationId xmlns:a16="http://schemas.microsoft.com/office/drawing/2014/main" xmlns="" id="{654A941B-12D4-4DC5-A468-E96F250E3671}"/>
                    </a:ext>
                  </a:extLst>
                </p:cNvPr>
                <p:cNvSpPr txBox="1"/>
                <p:nvPr/>
              </p:nvSpPr>
              <p:spPr>
                <a:xfrm>
                  <a:off x="6920932" y="5362359"/>
                  <a:ext cx="1416960"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WLAN AP</a:t>
                  </a:r>
                </a:p>
              </p:txBody>
            </p:sp>
          </p:grpSp>
          <p:grpSp>
            <p:nvGrpSpPr>
              <p:cNvPr id="154" name="组合 153">
                <a:extLst>
                  <a:ext uri="{FF2B5EF4-FFF2-40B4-BE49-F238E27FC236}">
                    <a16:creationId xmlns:a16="http://schemas.microsoft.com/office/drawing/2014/main" xmlns="" id="{57F9CCC1-3F5D-45D3-9A25-FD36BD853151}"/>
                  </a:ext>
                </a:extLst>
              </p:cNvPr>
              <p:cNvGrpSpPr/>
              <p:nvPr/>
            </p:nvGrpSpPr>
            <p:grpSpPr>
              <a:xfrm>
                <a:off x="4827553" y="4670255"/>
                <a:ext cx="609509" cy="707853"/>
                <a:chOff x="4421638" y="4931505"/>
                <a:chExt cx="609509" cy="707853"/>
              </a:xfrm>
            </p:grpSpPr>
            <p:sp>
              <p:nvSpPr>
                <p:cNvPr id="157" name="文本框 156">
                  <a:extLst>
                    <a:ext uri="{FF2B5EF4-FFF2-40B4-BE49-F238E27FC236}">
                      <a16:creationId xmlns:a16="http://schemas.microsoft.com/office/drawing/2014/main" xmlns="" id="{23753D59-CDA4-476B-BB02-124DD90ECA0F}"/>
                    </a:ext>
                  </a:extLst>
                </p:cNvPr>
                <p:cNvSpPr txBox="1"/>
                <p:nvPr/>
              </p:nvSpPr>
              <p:spPr>
                <a:xfrm>
                  <a:off x="4421638" y="5362359"/>
                  <a:ext cx="609509"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AR</a:t>
                  </a:r>
                </a:p>
              </p:txBody>
            </p:sp>
            <p:pic>
              <p:nvPicPr>
                <p:cNvPr id="158" name="Picture 12" descr="E:\2016.01\1.12 扁平化图标\蓝色\AR-蓝色最新-40.png">
                  <a:extLst>
                    <a:ext uri="{FF2B5EF4-FFF2-40B4-BE49-F238E27FC236}">
                      <a16:creationId xmlns:a16="http://schemas.microsoft.com/office/drawing/2014/main" xmlns="" id="{E2A85014-4FAB-4980-8E2B-941DA59652F9}"/>
                    </a:ext>
                  </a:extLst>
                </p:cNvPr>
                <p:cNvPicPr>
                  <a:picLocks noChangeAspect="1" noChangeArrowheads="1"/>
                </p:cNvPicPr>
                <p:nvPr/>
              </p:nvPicPr>
              <p:blipFill>
                <a:blip r:embed="rId6" cstate="print"/>
                <a:srcRect/>
                <a:stretch>
                  <a:fillRect/>
                </a:stretch>
              </p:blipFill>
              <p:spPr bwMode="auto">
                <a:xfrm>
                  <a:off x="4459206" y="4931505"/>
                  <a:ext cx="540000" cy="441818"/>
                </a:xfrm>
                <a:prstGeom prst="rect">
                  <a:avLst/>
                </a:prstGeom>
                <a:noFill/>
                <a:effectLst/>
              </p:spPr>
            </p:pic>
          </p:grpSp>
          <p:sp>
            <p:nvSpPr>
              <p:cNvPr id="155" name="椭圆 154">
                <a:extLst>
                  <a:ext uri="{FF2B5EF4-FFF2-40B4-BE49-F238E27FC236}">
                    <a16:creationId xmlns:a16="http://schemas.microsoft.com/office/drawing/2014/main" xmlns="" id="{517EF3C1-83F4-40E2-8CC6-E7891437D4E6}"/>
                  </a:ext>
                </a:extLst>
              </p:cNvPr>
              <p:cNvSpPr/>
              <p:nvPr/>
            </p:nvSpPr>
            <p:spPr>
              <a:xfrm>
                <a:off x="3695786" y="4319757"/>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56" name="文本框 155">
                <a:extLst>
                  <a:ext uri="{FF2B5EF4-FFF2-40B4-BE49-F238E27FC236}">
                    <a16:creationId xmlns:a16="http://schemas.microsoft.com/office/drawing/2014/main" xmlns="" id="{A244A975-1976-42A9-A5A9-15872AEFA8E9}"/>
                  </a:ext>
                </a:extLst>
              </p:cNvPr>
              <p:cNvSpPr txBox="1"/>
              <p:nvPr/>
            </p:nvSpPr>
            <p:spPr>
              <a:xfrm>
                <a:off x="355139" y="4629848"/>
                <a:ext cx="990310"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grpSp>
        <p:grpSp>
          <p:nvGrpSpPr>
            <p:cNvPr id="165" name="组合 164">
              <a:extLst>
                <a:ext uri="{FF2B5EF4-FFF2-40B4-BE49-F238E27FC236}">
                  <a16:creationId xmlns:a16="http://schemas.microsoft.com/office/drawing/2014/main" xmlns="" id="{F4A56635-F926-4E7E-A5BB-E8096F2B26D4}"/>
                </a:ext>
              </a:extLst>
            </p:cNvPr>
            <p:cNvGrpSpPr/>
            <p:nvPr/>
          </p:nvGrpSpPr>
          <p:grpSpPr>
            <a:xfrm>
              <a:off x="546549" y="3321055"/>
              <a:ext cx="10261649" cy="1410320"/>
              <a:chOff x="336665" y="2862244"/>
              <a:chExt cx="10261649" cy="1410320"/>
            </a:xfrm>
          </p:grpSpPr>
          <p:sp>
            <p:nvSpPr>
              <p:cNvPr id="166" name="矩形 165">
                <a:extLst>
                  <a:ext uri="{FF2B5EF4-FFF2-40B4-BE49-F238E27FC236}">
                    <a16:creationId xmlns:a16="http://schemas.microsoft.com/office/drawing/2014/main" xmlns="" id="{A319C336-D868-47B0-B2C7-990036B011D8}"/>
                  </a:ext>
                </a:extLst>
              </p:cNvPr>
              <p:cNvSpPr/>
              <p:nvPr/>
            </p:nvSpPr>
            <p:spPr>
              <a:xfrm>
                <a:off x="378161" y="2862244"/>
                <a:ext cx="10220153" cy="1410320"/>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172">
                <a:extLst>
                  <a:ext uri="{FF2B5EF4-FFF2-40B4-BE49-F238E27FC236}">
                    <a16:creationId xmlns:a16="http://schemas.microsoft.com/office/drawing/2014/main" xmlns="" id="{89F3D65B-B5B6-4E70-8310-B2D455C72E29}"/>
                  </a:ext>
                </a:extLst>
              </p:cNvPr>
              <p:cNvSpPr/>
              <p:nvPr/>
            </p:nvSpPr>
            <p:spPr bwMode="auto">
              <a:xfrm>
                <a:off x="1322378" y="3013981"/>
                <a:ext cx="9219926" cy="1131050"/>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9" name="文本框 168">
                <a:extLst>
                  <a:ext uri="{FF2B5EF4-FFF2-40B4-BE49-F238E27FC236}">
                    <a16:creationId xmlns:a16="http://schemas.microsoft.com/office/drawing/2014/main" xmlns="" id="{91ECFA9C-D3D6-4D87-B78B-796A843ED2E0}"/>
                  </a:ext>
                </a:extLst>
              </p:cNvPr>
              <p:cNvSpPr txBox="1"/>
              <p:nvPr/>
            </p:nvSpPr>
            <p:spPr>
              <a:xfrm>
                <a:off x="336665" y="3087607"/>
                <a:ext cx="1135642"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170" name="TextBox 189">
                <a:extLst>
                  <a:ext uri="{FF2B5EF4-FFF2-40B4-BE49-F238E27FC236}">
                    <a16:creationId xmlns:a16="http://schemas.microsoft.com/office/drawing/2014/main" xmlns="" id="{A29B1B28-C41D-476B-8964-0DB57FB37710}"/>
                  </a:ext>
                </a:extLst>
              </p:cNvPr>
              <p:cNvSpPr txBox="1"/>
              <p:nvPr/>
            </p:nvSpPr>
            <p:spPr>
              <a:xfrm>
                <a:off x="4760143" y="3001482"/>
                <a:ext cx="1963739"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Value-added service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圆角矩形 143">
                <a:extLst>
                  <a:ext uri="{FF2B5EF4-FFF2-40B4-BE49-F238E27FC236}">
                    <a16:creationId xmlns:a16="http://schemas.microsoft.com/office/drawing/2014/main" xmlns="" id="{22A805AE-8BF8-4A2B-AABC-419FF68D16C5}"/>
                  </a:ext>
                </a:extLst>
              </p:cNvPr>
              <p:cNvSpPr/>
              <p:nvPr/>
            </p:nvSpPr>
            <p:spPr>
              <a:xfrm>
                <a:off x="7117330" y="3294541"/>
                <a:ext cx="1511083" cy="270801"/>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Portal + RADIUS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圆角矩形 144">
                <a:extLst>
                  <a:ext uri="{FF2B5EF4-FFF2-40B4-BE49-F238E27FC236}">
                    <a16:creationId xmlns:a16="http://schemas.microsoft.com/office/drawing/2014/main" xmlns="" id="{CDC0067C-1B95-488F-BB26-7EF51F72B8B0}"/>
                  </a:ext>
                </a:extLst>
              </p:cNvPr>
              <p:cNvSpPr/>
              <p:nvPr/>
            </p:nvSpPr>
            <p:spPr>
              <a:xfrm>
                <a:off x="7158092" y="3587580"/>
                <a:ext cx="1454052" cy="252133"/>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3" name="组合 172">
                <a:extLst>
                  <a:ext uri="{FF2B5EF4-FFF2-40B4-BE49-F238E27FC236}">
                    <a16:creationId xmlns:a16="http://schemas.microsoft.com/office/drawing/2014/main" xmlns="" id="{32C47168-48AC-4E2C-86BE-BF4D6102AD32}"/>
                  </a:ext>
                </a:extLst>
              </p:cNvPr>
              <p:cNvGrpSpPr/>
              <p:nvPr/>
            </p:nvGrpSpPr>
            <p:grpSpPr>
              <a:xfrm>
                <a:off x="1346672" y="3001482"/>
                <a:ext cx="3000704" cy="1066190"/>
                <a:chOff x="-496152" y="2216473"/>
                <a:chExt cx="3000704" cy="1066190"/>
              </a:xfrm>
            </p:grpSpPr>
            <p:sp>
              <p:nvSpPr>
                <p:cNvPr id="184" name="矩形 183">
                  <a:extLst>
                    <a:ext uri="{FF2B5EF4-FFF2-40B4-BE49-F238E27FC236}">
                      <a16:creationId xmlns:a16="http://schemas.microsoft.com/office/drawing/2014/main" xmlns="" id="{40408AC7-DAB0-49BD-8F99-51B931B5CD11}"/>
                    </a:ext>
                  </a:extLst>
                </p:cNvPr>
                <p:cNvSpPr/>
                <p:nvPr/>
              </p:nvSpPr>
              <p:spPr bwMode="auto">
                <a:xfrm>
                  <a:off x="-496152" y="2226489"/>
                  <a:ext cx="3000704" cy="1056174"/>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TextBox 189">
                  <a:extLst>
                    <a:ext uri="{FF2B5EF4-FFF2-40B4-BE49-F238E27FC236}">
                      <a16:creationId xmlns:a16="http://schemas.microsoft.com/office/drawing/2014/main" xmlns="" id="{461E4BA5-5343-487D-BE3C-EF22776AF043}"/>
                    </a:ext>
                  </a:extLst>
                </p:cNvPr>
                <p:cNvSpPr txBox="1"/>
                <p:nvPr/>
              </p:nvSpPr>
              <p:spPr>
                <a:xfrm>
                  <a:off x="14978" y="2216473"/>
                  <a:ext cx="1784215" cy="272518"/>
                </a:xfrm>
                <a:prstGeom prst="rect">
                  <a:avLst/>
                </a:prstGeom>
                <a:noFill/>
                <a:effectLst/>
              </p:spPr>
              <p:txBody>
                <a:bodyPr wrap="square" lIns="87000" tIns="43501" rIns="87000" bIns="43501" rtlCol="0">
                  <a:spAutoFit/>
                </a:bodyPr>
                <a:lstStyle/>
                <a:p>
                  <a:pPr defTabSz="1035965" fontAlgn="auto">
                    <a:spcBef>
                      <a:spcPts val="0"/>
                    </a:spcBef>
                    <a:spcAft>
                      <a:spcPts val="0"/>
                    </a:spcAft>
                    <a:defRPr/>
                  </a:pPr>
                  <a:r>
                    <a:rPr lang="en-US" sz="1200" dirty="0">
                      <a:solidFill>
                        <a:srgbClr val="0000FF"/>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Basic network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圆角矩形 125">
                  <a:extLst>
                    <a:ext uri="{FF2B5EF4-FFF2-40B4-BE49-F238E27FC236}">
                      <a16:creationId xmlns:a16="http://schemas.microsoft.com/office/drawing/2014/main" xmlns="" id="{08D825E4-7302-4860-9890-9CDBF711E741}"/>
                    </a:ext>
                  </a:extLst>
                </p:cNvPr>
                <p:cNvSpPr/>
                <p:nvPr/>
              </p:nvSpPr>
              <p:spPr>
                <a:xfrm>
                  <a:off x="-431091" y="2533431"/>
                  <a:ext cx="1143078" cy="323301"/>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圆角矩形 139">
                  <a:extLst>
                    <a:ext uri="{FF2B5EF4-FFF2-40B4-BE49-F238E27FC236}">
                      <a16:creationId xmlns:a16="http://schemas.microsoft.com/office/drawing/2014/main" xmlns="" id="{3BAE6B33-2FAC-45F1-9C59-88DBEC930E85}"/>
                    </a:ext>
                  </a:extLst>
                </p:cNvPr>
                <p:cNvSpPr/>
                <p:nvPr/>
              </p:nvSpPr>
              <p:spPr>
                <a:xfrm>
                  <a:off x="-381773" y="2908004"/>
                  <a:ext cx="1324920" cy="348314"/>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O&amp;M and monitoring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圆角矩形 140">
                  <a:extLst>
                    <a:ext uri="{FF2B5EF4-FFF2-40B4-BE49-F238E27FC236}">
                      <a16:creationId xmlns:a16="http://schemas.microsoft.com/office/drawing/2014/main" xmlns="" id="{078E5BA5-FA59-4376-9DB5-9923B0C9C83D}"/>
                    </a:ext>
                  </a:extLst>
                </p:cNvPr>
                <p:cNvSpPr/>
                <p:nvPr/>
              </p:nvSpPr>
              <p:spPr>
                <a:xfrm>
                  <a:off x="820614" y="2561240"/>
                  <a:ext cx="1577407" cy="324495"/>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a:latin typeface="Huawei Sans" panose="020C0503030203020204" pitchFamily="34" charset="0"/>
                      <a:ea typeface="方正兰亭黑简体" panose="02000000000000000000" pitchFamily="2" charset="-122"/>
                      <a:sym typeface="Huawei Sans" panose="020C0503030203020204" pitchFamily="34" charset="0"/>
                    </a:rPr>
                    <a:t>configuration </a:t>
                  </a: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圆角矩形 142">
                  <a:extLst>
                    <a:ext uri="{FF2B5EF4-FFF2-40B4-BE49-F238E27FC236}">
                      <a16:creationId xmlns:a16="http://schemas.microsoft.com/office/drawing/2014/main" xmlns="" id="{CFD12BDA-7171-449F-8E10-54A67C3F81C6}"/>
                    </a:ext>
                  </a:extLst>
                </p:cNvPr>
                <p:cNvSpPr/>
                <p:nvPr/>
              </p:nvSpPr>
              <p:spPr>
                <a:xfrm>
                  <a:off x="996842" y="2925107"/>
                  <a:ext cx="1396690" cy="341117"/>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4" name="TextBox 189">
                <a:extLst>
                  <a:ext uri="{FF2B5EF4-FFF2-40B4-BE49-F238E27FC236}">
                    <a16:creationId xmlns:a16="http://schemas.microsoft.com/office/drawing/2014/main" xmlns="" id="{D5793195-A5E2-4407-9557-FDEFBE82ED60}"/>
                  </a:ext>
                </a:extLst>
              </p:cNvPr>
              <p:cNvSpPr txBox="1"/>
              <p:nvPr/>
            </p:nvSpPr>
            <p:spPr>
              <a:xfrm>
                <a:off x="7072216" y="3013163"/>
                <a:ext cx="1737497"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Third-party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圆角矩形 117">
                <a:extLst>
                  <a:ext uri="{FF2B5EF4-FFF2-40B4-BE49-F238E27FC236}">
                    <a16:creationId xmlns:a16="http://schemas.microsoft.com/office/drawing/2014/main" xmlns="" id="{6AF1FCD5-5F9D-4A46-A5CA-A5F704AD43DE}"/>
                  </a:ext>
                </a:extLst>
              </p:cNvPr>
              <p:cNvSpPr/>
              <p:nvPr/>
            </p:nvSpPr>
            <p:spPr>
              <a:xfrm>
                <a:off x="4447693" y="3294542"/>
                <a:ext cx="1255854" cy="279044"/>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圆角矩形 119">
                <a:extLst>
                  <a:ext uri="{FF2B5EF4-FFF2-40B4-BE49-F238E27FC236}">
                    <a16:creationId xmlns:a16="http://schemas.microsoft.com/office/drawing/2014/main" xmlns="" id="{FC4599B6-7E1C-4EBA-B098-607C1BBEAABF}"/>
                  </a:ext>
                </a:extLst>
              </p:cNvPr>
              <p:cNvSpPr/>
              <p:nvPr/>
            </p:nvSpPr>
            <p:spPr>
              <a:xfrm>
                <a:off x="4447693" y="3609536"/>
                <a:ext cx="1255854" cy="27974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圆角矩形 120">
                <a:extLst>
                  <a:ext uri="{FF2B5EF4-FFF2-40B4-BE49-F238E27FC236}">
                    <a16:creationId xmlns:a16="http://schemas.microsoft.com/office/drawing/2014/main" xmlns="" id="{E4B3B4A2-B0A8-412C-821A-A9775E2EF96E}"/>
                  </a:ext>
                </a:extLst>
              </p:cNvPr>
              <p:cNvSpPr/>
              <p:nvPr/>
            </p:nvSpPr>
            <p:spPr>
              <a:xfrm>
                <a:off x="5745516" y="3284906"/>
                <a:ext cx="1106063" cy="331997"/>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8" name="组合 177">
                <a:extLst>
                  <a:ext uri="{FF2B5EF4-FFF2-40B4-BE49-F238E27FC236}">
                    <a16:creationId xmlns:a16="http://schemas.microsoft.com/office/drawing/2014/main" xmlns="" id="{1CE00617-B984-4ADC-919E-C5F52F72ECCD}"/>
                  </a:ext>
                </a:extLst>
              </p:cNvPr>
              <p:cNvGrpSpPr/>
              <p:nvPr/>
            </p:nvGrpSpPr>
            <p:grpSpPr>
              <a:xfrm>
                <a:off x="8760850" y="3013163"/>
                <a:ext cx="1600052" cy="981223"/>
                <a:chOff x="8321714" y="2945628"/>
                <a:chExt cx="1600052" cy="981223"/>
              </a:xfrm>
            </p:grpSpPr>
            <p:sp>
              <p:nvSpPr>
                <p:cNvPr id="180" name="TextBox 189">
                  <a:extLst>
                    <a:ext uri="{FF2B5EF4-FFF2-40B4-BE49-F238E27FC236}">
                      <a16:creationId xmlns:a16="http://schemas.microsoft.com/office/drawing/2014/main" xmlns="" id="{01D730F0-ADEC-4349-BC0B-F1FC92626F23}"/>
                    </a:ext>
                  </a:extLst>
                </p:cNvPr>
                <p:cNvSpPr txBox="1"/>
                <p:nvPr/>
              </p:nvSpPr>
              <p:spPr>
                <a:xfrm>
                  <a:off x="8554117" y="2945628"/>
                  <a:ext cx="1318788"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圆角矩形 121">
                  <a:extLst>
                    <a:ext uri="{FF2B5EF4-FFF2-40B4-BE49-F238E27FC236}">
                      <a16:creationId xmlns:a16="http://schemas.microsoft.com/office/drawing/2014/main" xmlns="" id="{0FD662FA-EA2E-4DC5-B461-060F2BD089A7}"/>
                    </a:ext>
                  </a:extLst>
                </p:cNvPr>
                <p:cNvSpPr/>
                <p:nvPr/>
              </p:nvSpPr>
              <p:spPr>
                <a:xfrm>
                  <a:off x="8321714" y="3166709"/>
                  <a:ext cx="1600052" cy="235757"/>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Platform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圆角矩形 124">
                  <a:extLst>
                    <a:ext uri="{FF2B5EF4-FFF2-40B4-BE49-F238E27FC236}">
                      <a16:creationId xmlns:a16="http://schemas.microsoft.com/office/drawing/2014/main" xmlns="" id="{B29BDEBA-1059-412E-A17D-5380872A518A}"/>
                    </a:ext>
                  </a:extLst>
                </p:cNvPr>
                <p:cNvSpPr/>
                <p:nvPr/>
              </p:nvSpPr>
              <p:spPr>
                <a:xfrm>
                  <a:off x="8321714" y="3440156"/>
                  <a:ext cx="1600052" cy="235757"/>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圆角矩形 151">
                  <a:extLst>
                    <a:ext uri="{FF2B5EF4-FFF2-40B4-BE49-F238E27FC236}">
                      <a16:creationId xmlns:a16="http://schemas.microsoft.com/office/drawing/2014/main" xmlns="" id="{39A16B0E-7E42-40DC-9A22-992ED2BFEC44}"/>
                    </a:ext>
                  </a:extLst>
                </p:cNvPr>
                <p:cNvSpPr/>
                <p:nvPr/>
              </p:nvSpPr>
              <p:spPr>
                <a:xfrm>
                  <a:off x="8321714" y="3713603"/>
                  <a:ext cx="1600052" cy="213248"/>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9" name="圆角矩形 161">
                <a:extLst>
                  <a:ext uri="{FF2B5EF4-FFF2-40B4-BE49-F238E27FC236}">
                    <a16:creationId xmlns:a16="http://schemas.microsoft.com/office/drawing/2014/main" xmlns="" id="{610ABA87-2F1A-40CB-99C5-78023868CD1F}"/>
                  </a:ext>
                </a:extLst>
              </p:cNvPr>
              <p:cNvSpPr/>
              <p:nvPr/>
            </p:nvSpPr>
            <p:spPr>
              <a:xfrm>
                <a:off x="5775110" y="3627809"/>
                <a:ext cx="1076469" cy="283322"/>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6" name="矩形 205">
              <a:extLst>
                <a:ext uri="{FF2B5EF4-FFF2-40B4-BE49-F238E27FC236}">
                  <a16:creationId xmlns:a16="http://schemas.microsoft.com/office/drawing/2014/main" xmlns="" id="{40408AC7-DAB0-49BD-8F99-51B931B5CD11}"/>
                </a:ext>
              </a:extLst>
            </p:cNvPr>
            <p:cNvSpPr/>
            <p:nvPr/>
          </p:nvSpPr>
          <p:spPr bwMode="auto">
            <a:xfrm>
              <a:off x="8866949" y="3480834"/>
              <a:ext cx="1862770" cy="236173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0" name="组合 189">
              <a:extLst>
                <a:ext uri="{FF2B5EF4-FFF2-40B4-BE49-F238E27FC236}">
                  <a16:creationId xmlns:a16="http://schemas.microsoft.com/office/drawing/2014/main" xmlns="" id="{C1669A1D-AB69-47E8-BC81-37E76E1713B0}"/>
                </a:ext>
              </a:extLst>
            </p:cNvPr>
            <p:cNvGrpSpPr/>
            <p:nvPr/>
          </p:nvGrpSpPr>
          <p:grpSpPr>
            <a:xfrm>
              <a:off x="9758470" y="4903140"/>
              <a:ext cx="1644384" cy="818396"/>
              <a:chOff x="9245160" y="4467382"/>
              <a:chExt cx="1644384" cy="818396"/>
            </a:xfrm>
          </p:grpSpPr>
          <p:pic>
            <p:nvPicPr>
              <p:cNvPr id="195" name="Picture 2" descr="http://image.cntronics.com/kbupload/kb_1360590128.jpg">
                <a:extLst>
                  <a:ext uri="{FF2B5EF4-FFF2-40B4-BE49-F238E27FC236}">
                    <a16:creationId xmlns:a16="http://schemas.microsoft.com/office/drawing/2014/main" xmlns="" id="{2DAC4947-FDDB-4A73-BB06-0A6DEC598255}"/>
                  </a:ext>
                </a:extLst>
              </p:cNvPr>
              <p:cNvPicPr>
                <a:picLocks noChangeAspect="1" noChangeArrowheads="1"/>
              </p:cNvPicPr>
              <p:nvPr/>
            </p:nvPicPr>
            <p:blipFill>
              <a:blip r:embed="rId7" cstate="print"/>
              <a:srcRect/>
              <a:stretch>
                <a:fillRect/>
              </a:stretch>
            </p:blipFill>
            <p:spPr bwMode="auto">
              <a:xfrm>
                <a:off x="9815099" y="5040465"/>
                <a:ext cx="257807" cy="226562"/>
              </a:xfrm>
              <a:prstGeom prst="rect">
                <a:avLst/>
              </a:prstGeom>
              <a:noFill/>
            </p:spPr>
          </p:pic>
          <p:pic>
            <p:nvPicPr>
              <p:cNvPr id="196" name="Picture 2">
                <a:extLst>
                  <a:ext uri="{FF2B5EF4-FFF2-40B4-BE49-F238E27FC236}">
                    <a16:creationId xmlns:a16="http://schemas.microsoft.com/office/drawing/2014/main" xmlns="" id="{6A7BEAE7-7ECD-497D-8DA8-1C46CAB939EE}"/>
                  </a:ext>
                </a:extLst>
              </p:cNvPr>
              <p:cNvPicPr>
                <a:picLocks noChangeAspect="1" noChangeArrowheads="1"/>
              </p:cNvPicPr>
              <p:nvPr/>
            </p:nvPicPr>
            <p:blipFill>
              <a:blip r:embed="rId8" cstate="print"/>
              <a:srcRect/>
              <a:stretch>
                <a:fillRect/>
              </a:stretch>
            </p:blipFill>
            <p:spPr bwMode="auto">
              <a:xfrm>
                <a:off x="9245160" y="5066894"/>
                <a:ext cx="303353" cy="218884"/>
              </a:xfrm>
              <a:prstGeom prst="rect">
                <a:avLst/>
              </a:prstGeom>
              <a:noFill/>
              <a:ln w="9525">
                <a:noFill/>
                <a:miter lim="800000"/>
                <a:headEnd/>
                <a:tailEnd/>
              </a:ln>
            </p:spPr>
          </p:pic>
          <p:pic>
            <p:nvPicPr>
              <p:cNvPr id="197" name="Picture 3">
                <a:extLst>
                  <a:ext uri="{FF2B5EF4-FFF2-40B4-BE49-F238E27FC236}">
                    <a16:creationId xmlns:a16="http://schemas.microsoft.com/office/drawing/2014/main" xmlns="" id="{0FB70704-5DAC-48EA-9555-D1BD8338164B}"/>
                  </a:ext>
                </a:extLst>
              </p:cNvPr>
              <p:cNvPicPr>
                <a:picLocks noChangeAspect="1" noChangeArrowheads="1"/>
              </p:cNvPicPr>
              <p:nvPr/>
            </p:nvPicPr>
            <p:blipFill>
              <a:blip r:embed="rId9" cstate="print"/>
              <a:srcRect/>
              <a:stretch>
                <a:fillRect/>
              </a:stretch>
            </p:blipFill>
            <p:spPr bwMode="auto">
              <a:xfrm>
                <a:off x="10294888" y="5032430"/>
                <a:ext cx="295536" cy="248558"/>
              </a:xfrm>
              <a:prstGeom prst="rect">
                <a:avLst/>
              </a:prstGeom>
              <a:noFill/>
              <a:ln w="9525">
                <a:noFill/>
                <a:miter lim="800000"/>
                <a:headEnd/>
                <a:tailEnd/>
              </a:ln>
            </p:spPr>
          </p:pic>
          <p:sp>
            <p:nvSpPr>
              <p:cNvPr id="198" name="TextBox 111">
                <a:extLst>
                  <a:ext uri="{FF2B5EF4-FFF2-40B4-BE49-F238E27FC236}">
                    <a16:creationId xmlns:a16="http://schemas.microsoft.com/office/drawing/2014/main" xmlns="" id="{DCBA4639-6026-4EB8-8776-B46BC3C8C942}"/>
                  </a:ext>
                </a:extLst>
              </p:cNvPr>
              <p:cNvSpPr txBox="1"/>
              <p:nvPr/>
            </p:nvSpPr>
            <p:spPr>
              <a:xfrm>
                <a:off x="9555045" y="5018353"/>
                <a:ext cx="122022" cy="230772"/>
              </a:xfrm>
              <a:prstGeom prst="rect">
                <a:avLst/>
              </a:prstGeom>
              <a:noFill/>
            </p:spPr>
            <p:txBody>
              <a:bodyPr wrap="square" lIns="91386" tIns="45690" rIns="91386" bIns="45690" rtlCol="0">
                <a:noAutofit/>
              </a:bodyPr>
              <a:lstStyle/>
              <a:p>
                <a:pPr defTabSz="1219078" fontAlgn="ctr">
                  <a:spcBef>
                    <a:spcPts val="0"/>
                  </a:spcBef>
                  <a:spcAft>
                    <a:spcPts val="0"/>
                  </a:spcAft>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99" name="TextBox 114">
                <a:extLst>
                  <a:ext uri="{FF2B5EF4-FFF2-40B4-BE49-F238E27FC236}">
                    <a16:creationId xmlns:a16="http://schemas.microsoft.com/office/drawing/2014/main" xmlns="" id="{B359BAE3-3F8A-47BA-82F8-7178010AC414}"/>
                  </a:ext>
                </a:extLst>
              </p:cNvPr>
              <p:cNvSpPr txBox="1"/>
              <p:nvPr/>
            </p:nvSpPr>
            <p:spPr>
              <a:xfrm>
                <a:off x="10116856" y="5026742"/>
                <a:ext cx="122022" cy="230772"/>
              </a:xfrm>
              <a:prstGeom prst="rect">
                <a:avLst/>
              </a:prstGeom>
              <a:noFill/>
            </p:spPr>
            <p:txBody>
              <a:bodyPr wrap="square" lIns="91386" tIns="45690" rIns="91386" bIns="45690" rtlCol="0">
                <a:noAutofit/>
              </a:bodyPr>
              <a:lstStyle/>
              <a:p>
                <a:pPr defTabSz="1219078" fontAlgn="ctr">
                  <a:spcBef>
                    <a:spcPts val="0"/>
                  </a:spcBef>
                  <a:spcAft>
                    <a:spcPts val="0"/>
                  </a:spcAft>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91" name="圆角矩形 97">
                <a:extLst>
                  <a:ext uri="{FF2B5EF4-FFF2-40B4-BE49-F238E27FC236}">
                    <a16:creationId xmlns:a16="http://schemas.microsoft.com/office/drawing/2014/main" xmlns="" id="{0AD78AD0-24B7-4095-97C7-32F49B268B21}"/>
                  </a:ext>
                </a:extLst>
              </p:cNvPr>
              <p:cNvSpPr/>
              <p:nvPr/>
            </p:nvSpPr>
            <p:spPr bwMode="auto">
              <a:xfrm>
                <a:off x="9553388" y="4467382"/>
                <a:ext cx="949611" cy="499655"/>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
                    <a:srgbClr val="CC9900"/>
                  </a:buClr>
                  <a:buSzTx/>
                  <a:buFont typeface="Wingdings" pitchFamily="2" charset="2"/>
                  <a:buChar char="n"/>
                  <a:tabLst/>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TextBox 88">
                <a:extLst>
                  <a:ext uri="{FF2B5EF4-FFF2-40B4-BE49-F238E27FC236}">
                    <a16:creationId xmlns:a16="http://schemas.microsoft.com/office/drawing/2014/main" xmlns="" id="{97E250AB-16C4-47B0-90F1-B8E67222BF2F}"/>
                  </a:ext>
                </a:extLst>
              </p:cNvPr>
              <p:cNvSpPr txBox="1">
                <a:spLocks noChangeArrowheads="1"/>
              </p:cNvSpPr>
              <p:nvPr/>
            </p:nvSpPr>
            <p:spPr bwMode="auto">
              <a:xfrm>
                <a:off x="9440199" y="4691428"/>
                <a:ext cx="1449345" cy="276999"/>
              </a:xfrm>
              <a:prstGeom prst="rect">
                <a:avLst/>
              </a:prstGeom>
              <a:noFill/>
              <a:ln w="9525">
                <a:noFill/>
                <a:miter lim="800000"/>
                <a:headEnd/>
                <a:tailEnd/>
              </a:ln>
            </p:spPr>
            <p:txBody>
              <a:bodyPr>
                <a:spAutoFit/>
              </a:bodyPr>
              <a:lstStyle/>
              <a:p>
                <a:pPr algn="ctr" fontAlgn="ctr">
                  <a:buSzPct val="100000"/>
                </a:pP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2" name="Picture 2">
                <a:extLst>
                  <a:ext uri="{FF2B5EF4-FFF2-40B4-BE49-F238E27FC236}">
                    <a16:creationId xmlns:a16="http://schemas.microsoft.com/office/drawing/2014/main" xmlns="" id="{A89CCDA5-F8AA-4BAC-8705-0B81248544D1}"/>
                  </a:ext>
                </a:extLst>
              </p:cNvPr>
              <p:cNvPicPr>
                <a:picLocks noChangeAspect="1" noChangeArrowheads="1"/>
              </p:cNvPicPr>
              <p:nvPr/>
            </p:nvPicPr>
            <p:blipFill>
              <a:blip r:embed="rId10" cstate="print"/>
              <a:srcRect/>
              <a:stretch>
                <a:fillRect/>
              </a:stretch>
            </p:blipFill>
            <p:spPr bwMode="auto">
              <a:xfrm>
                <a:off x="9636630" y="4521691"/>
                <a:ext cx="188566" cy="25259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94" name="椭圆 193">
                <a:extLst>
                  <a:ext uri="{FF2B5EF4-FFF2-40B4-BE49-F238E27FC236}">
                    <a16:creationId xmlns:a16="http://schemas.microsoft.com/office/drawing/2014/main" xmlns="" id="{81BBF24B-BD74-4DBF-B70E-0047C53DCDB1}"/>
                  </a:ext>
                </a:extLst>
              </p:cNvPr>
              <p:cNvSpPr/>
              <p:nvPr/>
            </p:nvSpPr>
            <p:spPr>
              <a:xfrm>
                <a:off x="9912056" y="4487295"/>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6</a:t>
                </a:r>
              </a:p>
            </p:txBody>
          </p:sp>
        </p:grpSp>
        <p:sp>
          <p:nvSpPr>
            <p:cNvPr id="200" name="椭圆 199">
              <a:extLst>
                <a:ext uri="{FF2B5EF4-FFF2-40B4-BE49-F238E27FC236}">
                  <a16:creationId xmlns:a16="http://schemas.microsoft.com/office/drawing/2014/main" xmlns="" id="{7FB00AE3-46D9-4893-946B-1A1135773F71}"/>
                </a:ext>
              </a:extLst>
            </p:cNvPr>
            <p:cNvSpPr/>
            <p:nvPr/>
          </p:nvSpPr>
          <p:spPr>
            <a:xfrm>
              <a:off x="2210713"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01" name="椭圆 200">
              <a:extLst>
                <a:ext uri="{FF2B5EF4-FFF2-40B4-BE49-F238E27FC236}">
                  <a16:creationId xmlns:a16="http://schemas.microsoft.com/office/drawing/2014/main" xmlns="" id="{31417F06-721C-46EF-94FA-87D823888CFE}"/>
                </a:ext>
              </a:extLst>
            </p:cNvPr>
            <p:cNvSpPr/>
            <p:nvPr/>
          </p:nvSpPr>
          <p:spPr>
            <a:xfrm>
              <a:off x="4808670"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02" name="椭圆 201">
              <a:extLst>
                <a:ext uri="{FF2B5EF4-FFF2-40B4-BE49-F238E27FC236}">
                  <a16:creationId xmlns:a16="http://schemas.microsoft.com/office/drawing/2014/main" xmlns="" id="{DDAFB42D-38FF-48A8-ABCC-1C64F5CC4988}"/>
                </a:ext>
              </a:extLst>
            </p:cNvPr>
            <p:cNvSpPr/>
            <p:nvPr/>
          </p:nvSpPr>
          <p:spPr>
            <a:xfrm>
              <a:off x="7365984" y="3527011"/>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03" name="椭圆 202">
              <a:extLst>
                <a:ext uri="{FF2B5EF4-FFF2-40B4-BE49-F238E27FC236}">
                  <a16:creationId xmlns:a16="http://schemas.microsoft.com/office/drawing/2014/main" xmlns="" id="{789AAA3A-DDB3-4620-81D8-42F1A9D74FC4}"/>
                </a:ext>
              </a:extLst>
            </p:cNvPr>
            <p:cNvSpPr/>
            <p:nvPr/>
          </p:nvSpPr>
          <p:spPr>
            <a:xfrm>
              <a:off x="9034593"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04" name="矩形 203">
              <a:extLst>
                <a:ext uri="{FF2B5EF4-FFF2-40B4-BE49-F238E27FC236}">
                  <a16:creationId xmlns:a16="http://schemas.microsoft.com/office/drawing/2014/main" xmlns="" id="{40408AC7-DAB0-49BD-8F99-51B931B5CD11}"/>
                </a:ext>
              </a:extLst>
            </p:cNvPr>
            <p:cNvSpPr/>
            <p:nvPr/>
          </p:nvSpPr>
          <p:spPr bwMode="auto">
            <a:xfrm>
              <a:off x="4581553" y="3480834"/>
              <a:ext cx="2521879" cy="900000"/>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矩形 204">
              <a:extLst>
                <a:ext uri="{FF2B5EF4-FFF2-40B4-BE49-F238E27FC236}">
                  <a16:creationId xmlns:a16="http://schemas.microsoft.com/office/drawing/2014/main" xmlns="" id="{40408AC7-DAB0-49BD-8F99-51B931B5CD11}"/>
                </a:ext>
              </a:extLst>
            </p:cNvPr>
            <p:cNvSpPr/>
            <p:nvPr/>
          </p:nvSpPr>
          <p:spPr bwMode="auto">
            <a:xfrm>
              <a:off x="7171439" y="3480834"/>
              <a:ext cx="1641815" cy="900000"/>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标题 1">
            <a:extLst>
              <a:ext uri="{FF2B5EF4-FFF2-40B4-BE49-F238E27FC236}">
                <a16:creationId xmlns:a16="http://schemas.microsoft.com/office/drawing/2014/main" xmlns="" id="{0536CC4E-603C-4F86-88C8-8A3F50614F91}"/>
              </a:ext>
            </a:extLst>
          </p:cNvPr>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Typical Cooperation Scenarios and Open APIs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183">
            <a:extLst>
              <a:ext uri="{FF2B5EF4-FFF2-40B4-BE49-F238E27FC236}">
                <a16:creationId xmlns:a16="http://schemas.microsoft.com/office/drawing/2014/main" xmlns="" id="{4C6F052E-BE31-453E-97F1-C71702392EBE}"/>
              </a:ext>
            </a:extLst>
          </p:cNvPr>
          <p:cNvSpPr/>
          <p:nvPr/>
        </p:nvSpPr>
        <p:spPr bwMode="auto">
          <a:xfrm>
            <a:off x="3312278" y="1366061"/>
            <a:ext cx="6241229" cy="1396828"/>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3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 name="文本框 4">
            <a:extLst>
              <a:ext uri="{FF2B5EF4-FFF2-40B4-BE49-F238E27FC236}">
                <a16:creationId xmlns:a16="http://schemas.microsoft.com/office/drawing/2014/main" xmlns="" id="{A22F312F-2322-44BC-9F6F-63884586975E}"/>
              </a:ext>
            </a:extLst>
          </p:cNvPr>
          <p:cNvSpPr txBox="1"/>
          <p:nvPr/>
        </p:nvSpPr>
        <p:spPr>
          <a:xfrm>
            <a:off x="993208" y="1303455"/>
            <a:ext cx="2108338" cy="584775"/>
          </a:xfrm>
          <a:prstGeom prst="rect">
            <a:avLst/>
          </a:prstGeom>
          <a:noFill/>
        </p:spPr>
        <p:txBody>
          <a:bodyPr wrap="square" rtlCol="0">
            <a:spAutoFit/>
          </a:bodyPr>
          <a:lstStyle/>
          <a:p>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Typical cooperation scenarios</a:t>
            </a:r>
          </a:p>
        </p:txBody>
      </p:sp>
      <p:sp>
        <p:nvSpPr>
          <p:cNvPr id="7" name="文本框 6">
            <a:extLst>
              <a:ext uri="{FF2B5EF4-FFF2-40B4-BE49-F238E27FC236}">
                <a16:creationId xmlns:a16="http://schemas.microsoft.com/office/drawing/2014/main" xmlns="" id="{B5058513-AA7F-488C-8139-15471443CEE3}"/>
              </a:ext>
            </a:extLst>
          </p:cNvPr>
          <p:cNvSpPr txBox="1"/>
          <p:nvPr/>
        </p:nvSpPr>
        <p:spPr>
          <a:xfrm>
            <a:off x="7566249" y="2081835"/>
            <a:ext cx="2365220" cy="1015663"/>
          </a:xfrm>
          <a:prstGeom prst="rect">
            <a:avLst/>
          </a:prstGeom>
          <a:noFill/>
        </p:spPr>
        <p:txBody>
          <a:bodyPr wrap="square" rtlCol="0">
            <a:spAutoFit/>
          </a:bodyPr>
          <a:lstStyle/>
          <a:p>
            <a:pPr marL="88900" indent="-88900">
              <a:buFont typeface="Wingdings" panose="05000000000000000000" pitchFamily="2" charset="2"/>
              <a:buChar char="§"/>
            </a:pP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Energy efficiency management</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IoT-based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positioning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a:extLst>
              <a:ext uri="{FF2B5EF4-FFF2-40B4-BE49-F238E27FC236}">
                <a16:creationId xmlns:a16="http://schemas.microsoft.com/office/drawing/2014/main" xmlns="" id="{1CC85460-76D3-4F50-BAF8-A49CC92C018F}"/>
              </a:ext>
            </a:extLst>
          </p:cNvPr>
          <p:cNvPicPr>
            <a:picLocks noChangeAspect="1"/>
          </p:cNvPicPr>
          <p:nvPr/>
        </p:nvPicPr>
        <p:blipFill>
          <a:blip r:embed="rId11"/>
          <a:stretch>
            <a:fillRect/>
          </a:stretch>
        </p:blipFill>
        <p:spPr>
          <a:xfrm>
            <a:off x="4866860" y="1739122"/>
            <a:ext cx="1028556" cy="383943"/>
          </a:xfrm>
          <a:prstGeom prst="rect">
            <a:avLst/>
          </a:prstGeom>
        </p:spPr>
      </p:pic>
      <p:sp>
        <p:nvSpPr>
          <p:cNvPr id="9" name="文本框 8">
            <a:extLst>
              <a:ext uri="{FF2B5EF4-FFF2-40B4-BE49-F238E27FC236}">
                <a16:creationId xmlns:a16="http://schemas.microsoft.com/office/drawing/2014/main" xmlns="" id="{085F38F3-48B0-44D4-823E-EBD9B34D99D4}"/>
              </a:ext>
            </a:extLst>
          </p:cNvPr>
          <p:cNvSpPr txBox="1"/>
          <p:nvPr/>
        </p:nvSpPr>
        <p:spPr>
          <a:xfrm>
            <a:off x="4834994" y="1851926"/>
            <a:ext cx="2253947" cy="261610"/>
          </a:xfrm>
          <a:prstGeom prst="rect">
            <a:avLst/>
          </a:prstGeom>
          <a:noFill/>
        </p:spPr>
        <p:txBody>
          <a:bodyPr wrap="square" rtlCol="0">
            <a:spAutoFit/>
          </a:bodyPr>
          <a:lstStyle/>
          <a:p>
            <a:r>
              <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Network O&amp;M</a:t>
            </a:r>
          </a:p>
        </p:txBody>
      </p:sp>
      <p:pic>
        <p:nvPicPr>
          <p:cNvPr id="10" name="图片 9">
            <a:extLst>
              <a:ext uri="{FF2B5EF4-FFF2-40B4-BE49-F238E27FC236}">
                <a16:creationId xmlns:a16="http://schemas.microsoft.com/office/drawing/2014/main" xmlns="" id="{BFFB6E40-B3A8-4B52-AC6D-218F563885E1}"/>
              </a:ext>
            </a:extLst>
          </p:cNvPr>
          <p:cNvPicPr>
            <a:picLocks noChangeAspect="1"/>
          </p:cNvPicPr>
          <p:nvPr/>
        </p:nvPicPr>
        <p:blipFill>
          <a:blip r:embed="rId12"/>
          <a:stretch>
            <a:fillRect/>
          </a:stretch>
        </p:blipFill>
        <p:spPr>
          <a:xfrm>
            <a:off x="3253365" y="1597851"/>
            <a:ext cx="346888" cy="296300"/>
          </a:xfrm>
          <a:prstGeom prst="rect">
            <a:avLst/>
          </a:prstGeom>
        </p:spPr>
      </p:pic>
      <p:pic>
        <p:nvPicPr>
          <p:cNvPr id="11" name="图片 10">
            <a:extLst>
              <a:ext uri="{FF2B5EF4-FFF2-40B4-BE49-F238E27FC236}">
                <a16:creationId xmlns:a16="http://schemas.microsoft.com/office/drawing/2014/main" xmlns="" id="{352BE183-632D-4E8D-9A84-19913CCE983F}"/>
              </a:ext>
            </a:extLst>
          </p:cNvPr>
          <p:cNvPicPr>
            <a:picLocks noChangeAspect="1"/>
          </p:cNvPicPr>
          <p:nvPr/>
        </p:nvPicPr>
        <p:blipFill>
          <a:blip r:embed="rId11"/>
          <a:stretch>
            <a:fillRect/>
          </a:stretch>
        </p:blipFill>
        <p:spPr>
          <a:xfrm>
            <a:off x="3312278" y="1739123"/>
            <a:ext cx="1534318" cy="370408"/>
          </a:xfrm>
          <a:prstGeom prst="rect">
            <a:avLst/>
          </a:prstGeom>
        </p:spPr>
      </p:pic>
      <p:sp>
        <p:nvSpPr>
          <p:cNvPr id="12" name="文本框 11">
            <a:extLst>
              <a:ext uri="{FF2B5EF4-FFF2-40B4-BE49-F238E27FC236}">
                <a16:creationId xmlns:a16="http://schemas.microsoft.com/office/drawing/2014/main" xmlns="" id="{D6A628CD-2ED1-49E8-9164-A7AF28F8E297}"/>
              </a:ext>
            </a:extLst>
          </p:cNvPr>
          <p:cNvSpPr txBox="1"/>
          <p:nvPr/>
        </p:nvSpPr>
        <p:spPr>
          <a:xfrm>
            <a:off x="3185806" y="1687231"/>
            <a:ext cx="1898203" cy="461665"/>
          </a:xfrm>
          <a:prstGeom prst="rect">
            <a:avLst/>
          </a:prstGeom>
          <a:noFill/>
        </p:spPr>
        <p:txBody>
          <a:bodyPr wrap="square" rtlCol="0">
            <a:spAutoFit/>
          </a:bodyPr>
          <a:lstStyle/>
          <a:p>
            <a:pPr 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Authentication </a:t>
            </a:r>
            <a:endParaRPr lang="en-US" sz="12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2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authorization</a:t>
            </a:r>
          </a:p>
        </p:txBody>
      </p:sp>
      <p:pic>
        <p:nvPicPr>
          <p:cNvPr id="13" name="图片 12">
            <a:extLst>
              <a:ext uri="{FF2B5EF4-FFF2-40B4-BE49-F238E27FC236}">
                <a16:creationId xmlns:a16="http://schemas.microsoft.com/office/drawing/2014/main" xmlns="" id="{6E3407D0-350F-4F83-909B-6F6186FB9F60}"/>
              </a:ext>
            </a:extLst>
          </p:cNvPr>
          <p:cNvPicPr>
            <a:picLocks noChangeAspect="1"/>
          </p:cNvPicPr>
          <p:nvPr/>
        </p:nvPicPr>
        <p:blipFill>
          <a:blip r:embed="rId11"/>
          <a:stretch>
            <a:fillRect/>
          </a:stretch>
        </p:blipFill>
        <p:spPr>
          <a:xfrm>
            <a:off x="5962194" y="1724693"/>
            <a:ext cx="1185587" cy="410001"/>
          </a:xfrm>
          <a:prstGeom prst="rect">
            <a:avLst/>
          </a:prstGeom>
        </p:spPr>
      </p:pic>
      <p:sp>
        <p:nvSpPr>
          <p:cNvPr id="14" name="文本框 13">
            <a:extLst>
              <a:ext uri="{FF2B5EF4-FFF2-40B4-BE49-F238E27FC236}">
                <a16:creationId xmlns:a16="http://schemas.microsoft.com/office/drawing/2014/main" xmlns="" id="{05B05A4D-F824-433E-87C2-C48A510A03FA}"/>
              </a:ext>
            </a:extLst>
          </p:cNvPr>
          <p:cNvSpPr txBox="1"/>
          <p:nvPr/>
        </p:nvSpPr>
        <p:spPr>
          <a:xfrm>
            <a:off x="5923558" y="1691612"/>
            <a:ext cx="1428357" cy="461665"/>
          </a:xfrm>
          <a:prstGeom prst="rect">
            <a:avLst/>
          </a:prstGeom>
          <a:noFill/>
        </p:spPr>
        <p:txBody>
          <a:bodyPr wrap="square" rtlCol="0">
            <a:spAutoFit/>
          </a:bodyPr>
          <a:lstStyle/>
          <a:p>
            <a:pPr algn="ctr"/>
            <a:r>
              <a:rPr lang="en-US" sz="12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Location-</a:t>
            </a:r>
          </a:p>
          <a:p>
            <a:pPr algn="ctr"/>
            <a:r>
              <a:rPr lang="en-US" sz="12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based </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service</a:t>
            </a:r>
          </a:p>
        </p:txBody>
      </p:sp>
      <p:pic>
        <p:nvPicPr>
          <p:cNvPr id="15" name="图片 14">
            <a:extLst>
              <a:ext uri="{FF2B5EF4-FFF2-40B4-BE49-F238E27FC236}">
                <a16:creationId xmlns:a16="http://schemas.microsoft.com/office/drawing/2014/main" xmlns="" id="{17087EF9-48FC-4EE2-AAA4-5E2F567A2880}"/>
              </a:ext>
            </a:extLst>
          </p:cNvPr>
          <p:cNvPicPr>
            <a:picLocks noChangeAspect="1"/>
          </p:cNvPicPr>
          <p:nvPr/>
        </p:nvPicPr>
        <p:blipFill>
          <a:blip r:embed="rId11"/>
          <a:stretch>
            <a:fillRect/>
          </a:stretch>
        </p:blipFill>
        <p:spPr>
          <a:xfrm>
            <a:off x="7173117" y="1739123"/>
            <a:ext cx="1210618" cy="363275"/>
          </a:xfrm>
          <a:prstGeom prst="rect">
            <a:avLst/>
          </a:prstGeom>
        </p:spPr>
      </p:pic>
      <p:sp>
        <p:nvSpPr>
          <p:cNvPr id="16" name="文本框 15">
            <a:extLst>
              <a:ext uri="{FF2B5EF4-FFF2-40B4-BE49-F238E27FC236}">
                <a16:creationId xmlns:a16="http://schemas.microsoft.com/office/drawing/2014/main" xmlns="" id="{DB58D597-DFF4-495D-9FED-5CE839B81444}"/>
              </a:ext>
            </a:extLst>
          </p:cNvPr>
          <p:cNvSpPr txBox="1"/>
          <p:nvPr/>
        </p:nvSpPr>
        <p:spPr>
          <a:xfrm>
            <a:off x="7200210" y="1854356"/>
            <a:ext cx="2463081" cy="276999"/>
          </a:xfrm>
          <a:prstGeom prst="rect">
            <a:avLst/>
          </a:prstGeom>
          <a:noFill/>
        </p:spPr>
        <p:txBody>
          <a:bodyPr wrap="square" rtlCol="0">
            <a:spAutoFit/>
          </a:bodyPr>
          <a:lstStyle/>
          <a:p>
            <a:r>
              <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Crowd </a:t>
            </a: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profiling</a:t>
            </a:r>
            <a:endPar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a:extLst>
              <a:ext uri="{FF2B5EF4-FFF2-40B4-BE49-F238E27FC236}">
                <a16:creationId xmlns:a16="http://schemas.microsoft.com/office/drawing/2014/main" xmlns="" id="{08B10840-8BD5-4079-B18F-BFD8F86C883B}"/>
              </a:ext>
            </a:extLst>
          </p:cNvPr>
          <p:cNvPicPr>
            <a:picLocks noChangeAspect="1"/>
          </p:cNvPicPr>
          <p:nvPr/>
        </p:nvPicPr>
        <p:blipFill>
          <a:blip r:embed="rId11"/>
          <a:stretch>
            <a:fillRect/>
          </a:stretch>
        </p:blipFill>
        <p:spPr>
          <a:xfrm>
            <a:off x="8414138" y="1729275"/>
            <a:ext cx="925035" cy="365342"/>
          </a:xfrm>
          <a:prstGeom prst="rect">
            <a:avLst/>
          </a:prstGeom>
        </p:spPr>
      </p:pic>
      <p:sp>
        <p:nvSpPr>
          <p:cNvPr id="18" name="文本框 17">
            <a:extLst>
              <a:ext uri="{FF2B5EF4-FFF2-40B4-BE49-F238E27FC236}">
                <a16:creationId xmlns:a16="http://schemas.microsoft.com/office/drawing/2014/main" xmlns="" id="{62A81BEB-D70E-4747-8A66-D1FE2FC3C3A2}"/>
              </a:ext>
            </a:extLst>
          </p:cNvPr>
          <p:cNvSpPr txBox="1"/>
          <p:nvPr/>
        </p:nvSpPr>
        <p:spPr>
          <a:xfrm>
            <a:off x="8444744" y="1854356"/>
            <a:ext cx="1693173" cy="279024"/>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a:extLst>
              <a:ext uri="{FF2B5EF4-FFF2-40B4-BE49-F238E27FC236}">
                <a16:creationId xmlns:a16="http://schemas.microsoft.com/office/drawing/2014/main" xmlns="" id="{3FC6DD1C-7885-4A98-A3BD-D7B359D52B5E}"/>
              </a:ext>
            </a:extLst>
          </p:cNvPr>
          <p:cNvPicPr>
            <a:picLocks noChangeAspect="1"/>
          </p:cNvPicPr>
          <p:nvPr/>
        </p:nvPicPr>
        <p:blipFill>
          <a:blip r:embed="rId13"/>
          <a:stretch>
            <a:fillRect/>
          </a:stretch>
        </p:blipFill>
        <p:spPr>
          <a:xfrm>
            <a:off x="5894158" y="1623084"/>
            <a:ext cx="277205" cy="308886"/>
          </a:xfrm>
          <a:prstGeom prst="rect">
            <a:avLst/>
          </a:prstGeom>
        </p:spPr>
      </p:pic>
      <p:pic>
        <p:nvPicPr>
          <p:cNvPr id="20" name="图片 19">
            <a:extLst>
              <a:ext uri="{FF2B5EF4-FFF2-40B4-BE49-F238E27FC236}">
                <a16:creationId xmlns:a16="http://schemas.microsoft.com/office/drawing/2014/main" xmlns="" id="{ECF408AD-9281-4C2E-9CCE-633B3FB18113}"/>
              </a:ext>
            </a:extLst>
          </p:cNvPr>
          <p:cNvPicPr>
            <a:picLocks noChangeAspect="1"/>
          </p:cNvPicPr>
          <p:nvPr/>
        </p:nvPicPr>
        <p:blipFill>
          <a:blip r:embed="rId14"/>
          <a:stretch>
            <a:fillRect/>
          </a:stretch>
        </p:blipFill>
        <p:spPr>
          <a:xfrm>
            <a:off x="4819303" y="1660063"/>
            <a:ext cx="296300" cy="296300"/>
          </a:xfrm>
          <a:prstGeom prst="rect">
            <a:avLst/>
          </a:prstGeom>
        </p:spPr>
      </p:pic>
      <p:pic>
        <p:nvPicPr>
          <p:cNvPr id="21" name="图片 20">
            <a:extLst>
              <a:ext uri="{FF2B5EF4-FFF2-40B4-BE49-F238E27FC236}">
                <a16:creationId xmlns:a16="http://schemas.microsoft.com/office/drawing/2014/main" xmlns="" id="{5625F950-0CB3-4DFD-B0E3-B58C88E62447}"/>
              </a:ext>
            </a:extLst>
          </p:cNvPr>
          <p:cNvPicPr>
            <a:picLocks noChangeAspect="1"/>
          </p:cNvPicPr>
          <p:nvPr/>
        </p:nvPicPr>
        <p:blipFill>
          <a:blip r:embed="rId15"/>
          <a:stretch>
            <a:fillRect/>
          </a:stretch>
        </p:blipFill>
        <p:spPr>
          <a:xfrm>
            <a:off x="7155101" y="1626145"/>
            <a:ext cx="317991" cy="300802"/>
          </a:xfrm>
          <a:prstGeom prst="rect">
            <a:avLst/>
          </a:prstGeom>
        </p:spPr>
      </p:pic>
      <p:pic>
        <p:nvPicPr>
          <p:cNvPr id="22" name="图片 21">
            <a:extLst>
              <a:ext uri="{FF2B5EF4-FFF2-40B4-BE49-F238E27FC236}">
                <a16:creationId xmlns:a16="http://schemas.microsoft.com/office/drawing/2014/main" xmlns="" id="{6566FB3C-67B3-4D74-8C9B-58A5C9FF3F87}"/>
              </a:ext>
            </a:extLst>
          </p:cNvPr>
          <p:cNvPicPr>
            <a:picLocks noChangeAspect="1"/>
          </p:cNvPicPr>
          <p:nvPr/>
        </p:nvPicPr>
        <p:blipFill>
          <a:blip r:embed="rId16"/>
          <a:stretch>
            <a:fillRect/>
          </a:stretch>
        </p:blipFill>
        <p:spPr>
          <a:xfrm>
            <a:off x="8265083" y="1647398"/>
            <a:ext cx="360365" cy="296300"/>
          </a:xfrm>
          <a:prstGeom prst="rect">
            <a:avLst/>
          </a:prstGeom>
        </p:spPr>
      </p:pic>
      <p:cxnSp>
        <p:nvCxnSpPr>
          <p:cNvPr id="84" name="肘形连接符 4">
            <a:extLst>
              <a:ext uri="{FF2B5EF4-FFF2-40B4-BE49-F238E27FC236}">
                <a16:creationId xmlns:a16="http://schemas.microsoft.com/office/drawing/2014/main" xmlns="" id="{9D5863BA-36D4-402F-8CC6-0574A172F2F2}"/>
              </a:ext>
            </a:extLst>
          </p:cNvPr>
          <p:cNvCxnSpPr>
            <a:cxnSpLocks/>
          </p:cNvCxnSpPr>
          <p:nvPr/>
        </p:nvCxnSpPr>
        <p:spPr>
          <a:xfrm rot="5400000" flipH="1" flipV="1">
            <a:off x="3709012" y="2098986"/>
            <a:ext cx="1609654" cy="1615610"/>
          </a:xfrm>
          <a:prstGeom prst="bentConnector3">
            <a:avLst>
              <a:gd name="adj1" fmla="val 48428"/>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87" name="肘形连接符 8">
            <a:extLst>
              <a:ext uri="{FF2B5EF4-FFF2-40B4-BE49-F238E27FC236}">
                <a16:creationId xmlns:a16="http://schemas.microsoft.com/office/drawing/2014/main" xmlns="" id="{6A803E98-7A81-44C9-B1FF-9046648D5F2D}"/>
              </a:ext>
            </a:extLst>
          </p:cNvPr>
          <p:cNvCxnSpPr/>
          <p:nvPr/>
        </p:nvCxnSpPr>
        <p:spPr>
          <a:xfrm rot="5400000" flipH="1" flipV="1">
            <a:off x="5803948" y="2037201"/>
            <a:ext cx="1624864" cy="1879054"/>
          </a:xfrm>
          <a:prstGeom prst="bentConnector3">
            <a:avLst>
              <a:gd name="adj1" fmla="val 50000"/>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8" name="肘形连接符 10">
            <a:extLst>
              <a:ext uri="{FF2B5EF4-FFF2-40B4-BE49-F238E27FC236}">
                <a16:creationId xmlns:a16="http://schemas.microsoft.com/office/drawing/2014/main" xmlns="" id="{37A48F55-77AD-41C5-9107-73862147D26D}"/>
              </a:ext>
            </a:extLst>
          </p:cNvPr>
          <p:cNvCxnSpPr/>
          <p:nvPr/>
        </p:nvCxnSpPr>
        <p:spPr>
          <a:xfrm rot="16200000" flipV="1">
            <a:off x="5140352" y="1252201"/>
            <a:ext cx="1641661" cy="3370371"/>
          </a:xfrm>
          <a:prstGeom prst="bentConnector3">
            <a:avLst>
              <a:gd name="adj1" fmla="val 40531"/>
            </a:avLst>
          </a:prstGeom>
          <a:ln w="22225">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9" name="肘形连接符 18">
            <a:extLst>
              <a:ext uri="{FF2B5EF4-FFF2-40B4-BE49-F238E27FC236}">
                <a16:creationId xmlns:a16="http://schemas.microsoft.com/office/drawing/2014/main" xmlns="" id="{890B2E6F-7E13-41A7-8E1C-8C97E8541BBF}"/>
              </a:ext>
            </a:extLst>
          </p:cNvPr>
          <p:cNvCxnSpPr>
            <a:stCxn id="206" idx="0"/>
            <a:endCxn id="14" idx="2"/>
          </p:cNvCxnSpPr>
          <p:nvPr/>
        </p:nvCxnSpPr>
        <p:spPr>
          <a:xfrm rot="16200000" flipV="1">
            <a:off x="7506472" y="1284543"/>
            <a:ext cx="1590457" cy="3327926"/>
          </a:xfrm>
          <a:prstGeom prst="bentConnector3">
            <a:avLst>
              <a:gd name="adj1" fmla="val 44877"/>
            </a:avLst>
          </a:prstGeom>
          <a:ln w="222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1" name="肘形连接符 29">
            <a:extLst>
              <a:ext uri="{FF2B5EF4-FFF2-40B4-BE49-F238E27FC236}">
                <a16:creationId xmlns:a16="http://schemas.microsoft.com/office/drawing/2014/main" xmlns="" id="{A10F29C6-2DA5-4A5E-A345-F320797F3073}"/>
              </a:ext>
            </a:extLst>
          </p:cNvPr>
          <p:cNvCxnSpPr>
            <a:cxnSpLocks/>
          </p:cNvCxnSpPr>
          <p:nvPr/>
        </p:nvCxnSpPr>
        <p:spPr>
          <a:xfrm rot="5400000" flipH="1" flipV="1">
            <a:off x="3769116" y="3139701"/>
            <a:ext cx="2891416" cy="803809"/>
          </a:xfrm>
          <a:prstGeom prst="bentConnector3">
            <a:avLst>
              <a:gd name="adj1" fmla="val 49999"/>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肘形连接符 13">
            <a:extLst>
              <a:ext uri="{FF2B5EF4-FFF2-40B4-BE49-F238E27FC236}">
                <a16:creationId xmlns:a16="http://schemas.microsoft.com/office/drawing/2014/main" xmlns="" id="{D81943C3-24C8-42BF-B782-D1A683B8A39E}"/>
              </a:ext>
            </a:extLst>
          </p:cNvPr>
          <p:cNvCxnSpPr>
            <a:cxnSpLocks/>
          </p:cNvCxnSpPr>
          <p:nvPr/>
        </p:nvCxnSpPr>
        <p:spPr>
          <a:xfrm rot="16200000" flipV="1">
            <a:off x="8467866" y="2856440"/>
            <a:ext cx="3062698" cy="1513487"/>
          </a:xfrm>
          <a:prstGeom prst="bentConnector3">
            <a:avLst>
              <a:gd name="adj1" fmla="val 69685"/>
            </a:avLst>
          </a:prstGeom>
          <a:ln w="222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1102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b="1" dirty="0">
                <a:latin typeface="Huawei Sans" panose="020C0503030203020204" pitchFamily="34" charset="0"/>
                <a:ea typeface="方正兰亭黑简体" panose="02000000000000000000" pitchFamily="2" charset="-122"/>
                <a:sym typeface="Huawei Sans" panose="020C0503030203020204" pitchFamily="34" charset="0"/>
              </a:rPr>
              <a:t>Typical Scenarios and Open Capabilities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O&amp;M</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Openness and Cooperation Cases</a:t>
            </a:r>
          </a:p>
        </p:txBody>
      </p:sp>
    </p:spTree>
    <p:extLst>
      <p:ext uri="{BB962C8B-B14F-4D97-AF65-F5344CB8AC3E}">
        <p14:creationId xmlns:p14="http://schemas.microsoft.com/office/powerpoint/2010/main" val="315753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B6880D-B253-4E52-B5A6-44D8F6DA1334}">
  <ds:schemaRefs>
    <ds:schemaRef ds:uri="http://schemas.microsoft.com/office/infopath/2007/PartnerControls"/>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2006/documentManagement/types"/>
    <ds:schemaRef ds:uri="http://purl.org/dc/elements/1.1/"/>
  </ds:schemaRefs>
</ds:datastoreItem>
</file>

<file path=customXml/itemProps2.xml><?xml version="1.0" encoding="utf-8"?>
<ds:datastoreItem xmlns:ds="http://schemas.openxmlformats.org/officeDocument/2006/customXml" ds:itemID="{BE8EE86F-028C-4F25-A53B-2617A740FDBB}">
  <ds:schemaRefs>
    <ds:schemaRef ds:uri="http://schemas.microsoft.com/sharepoint/v3/contenttype/forms"/>
  </ds:schemaRefs>
</ds:datastoreItem>
</file>

<file path=customXml/itemProps3.xml><?xml version="1.0" encoding="utf-8"?>
<ds:datastoreItem xmlns:ds="http://schemas.openxmlformats.org/officeDocument/2006/customXml" ds:itemID="{546889A6-60CC-403A-A472-6D9EB2CCCC04}"/>
</file>

<file path=docProps/app.xml><?xml version="1.0" encoding="utf-8"?>
<Properties xmlns="http://schemas.openxmlformats.org/officeDocument/2006/extended-properties" xmlns:vt="http://schemas.openxmlformats.org/officeDocument/2006/docPropsVTypes">
  <Template/>
  <TotalTime>1396</TotalTime>
  <Words>4131</Words>
  <Application>Microsoft Office PowerPoint</Application>
  <PresentationFormat>宽屏</PresentationFormat>
  <Paragraphs>653</Paragraphs>
  <Slides>36</Slides>
  <Notes>36</Notes>
  <HiddenSlides>1</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7" baseType="lpstr">
      <vt:lpstr>AkkuratPro-Bold</vt:lpstr>
      <vt:lpstr>FZLanTingHei-L-GBK-M</vt:lpstr>
      <vt:lpstr>方正兰亭黑简体</vt:lpstr>
      <vt:lpstr>方正兰亭细黑_GBK</vt:lpstr>
      <vt:lpstr>微软雅黑</vt:lpstr>
      <vt:lpstr>Arial</vt:lpstr>
      <vt:lpstr>Courier New</vt:lpstr>
      <vt:lpstr>Huawei Sans</vt:lpstr>
      <vt:lpstr>Wingdings</vt:lpstr>
      <vt:lpstr>主题1</vt:lpstr>
      <vt:lpstr>Visio</vt:lpstr>
      <vt:lpstr>PowerPoint 演示文稿</vt:lpstr>
      <vt:lpstr>iMaster NCE-Campus Open API Introduction</vt:lpstr>
      <vt:lpstr>PowerPoint 演示文稿</vt:lpstr>
      <vt:lpstr>PowerPoint 演示文稿</vt:lpstr>
      <vt:lpstr>PowerPoint 演示文稿</vt:lpstr>
      <vt:lpstr>Huawei CloudCampus Solution</vt:lpstr>
      <vt:lpstr>CloudCampus Capability Openness Panorama</vt:lpstr>
      <vt:lpstr>Typical Cooperation Scenarios and Open APIs</vt:lpstr>
      <vt:lpstr>PowerPoint 演示文稿</vt:lpstr>
      <vt:lpstr>Introduction to Authentication and Authorization</vt:lpstr>
      <vt:lpstr>Interconnection Using the Authorization API</vt:lpstr>
      <vt:lpstr>Interconnection Using the Authorization API</vt:lpstr>
      <vt:lpstr>Interconnection Using Portal and RADIUS</vt:lpstr>
      <vt:lpstr>PowerPoint 演示文稿</vt:lpstr>
      <vt:lpstr>LBS Introduction</vt:lpstr>
      <vt:lpstr>Data Reporting Process: HTTP + JSON Solution</vt:lpstr>
      <vt:lpstr>Data Example: HTTP + JSON Solution</vt:lpstr>
      <vt:lpstr>Data Reporting Process: AP RSSI API Solution</vt:lpstr>
      <vt:lpstr>Data Reporting Process: Bluetooth API Solution</vt:lpstr>
      <vt:lpstr>PowerPoint 演示文稿</vt:lpstr>
      <vt:lpstr>Crowd Profiling</vt:lpstr>
      <vt:lpstr>Invoking a VAS API</vt:lpstr>
      <vt:lpstr>PowerPoint 演示文稿</vt:lpstr>
      <vt:lpstr>Network O&amp;M Overview</vt:lpstr>
      <vt:lpstr>Interconnecting with a Third-Party Network Management and Monitoring Platform</vt:lpstr>
      <vt:lpstr>PowerPoint 演示文稿</vt:lpstr>
      <vt:lpstr>Introduction to Smart IoT</vt:lpstr>
      <vt:lpstr>Smart IoT: Open Cards</vt:lpstr>
      <vt:lpstr>PowerPoint 演示文稿</vt:lpstr>
      <vt:lpstr>Unified Cloud-based Wi-Fi Management in XX</vt:lpstr>
      <vt:lpstr>XX Builds the Future Business</vt:lpstr>
      <vt:lpstr>Digital Transformation of the XX Supermarket</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chencan (A)</cp:lastModifiedBy>
  <cp:revision>151</cp:revision>
  <dcterms:created xsi:type="dcterms:W3CDTF">2018-11-29T10:16:29Z</dcterms:created>
  <dcterms:modified xsi:type="dcterms:W3CDTF">2020-11-05T01:51:33Z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(3)whI8Y7co0V6LVN01+rTgWrQXI7WgaKHKH9VISSpYa2UD9EEhrVEP+O0opD1KktAKjKrVKr2h
3XH0jbajAUePIYIKZ0zd7fxSJbsjGuzSLr+D3PJ9zD9olnNFvr8+h9cXLw8NVVskd4Ma7UHu
1LJhxoAKWTcUoSNqILDzMO8auHdxh+EqrpUsPWLfJ2bxCXgKAKmWiy8HZMXQuKCjc90KGfm9
Fma4B4bxBFkwAXmHXy</vt:lpwstr>
  </property>
  <property fmtid="{D5CDD505-2E9C-101B-9397-08002B2CF9AE}" pid="3" name="_2015_ms_pID_7253431">
    <vt:lpwstr>zZ1+8kirvWw1Zw+ke/wNTdjs3Hr9a+2hQ18mf0YXhORtXN3uH7q7Pd
+N/BtyATQAXyCv++d+/TimM5aBmpn8kQ8L8h1WBRyQDjsBkFndz/4PAnlAP3MrlZKGO9KP+V
PaK0JdXTySGn3L+Pn6zf/gqO7Ecgr6npT7senkLckraggKwp5e/ghoCC/umj/wScQ3hmHDxh
pWLQqpTz8tmJMAXogCaA1TyheQfVlGuzAEFF</vt:lpwstr>
  </property>
  <property fmtid="{D5CDD505-2E9C-101B-9397-08002B2CF9AE}" pid="4" name="_2015_ms_pID_7253432">
    <vt:lpwstr>JQ==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1598407815</vt:lpwstr>
  </property>
  <property fmtid="{D5CDD505-2E9C-101B-9397-08002B2CF9AE}" pid="9" name="ContentTypeId">
    <vt:lpwstr>0x01010002C5B4B712841F4C8A7AAEE2CD191271</vt:lpwstr>
  </property>
</Properties>
</file>